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7_0.xml" ContentType="application/vnd.ms-powerpoint.comments+xml"/>
  <Override PartName="/ppt/comments/modernComment_21C_BF98E624.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12_D3AF705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209_6DE1C821.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215_CC7AEDC6.xml" ContentType="application/vnd.ms-powerpoint.comments+xml"/>
  <Override PartName="/ppt/notesSlides/notesSlide29.xml" ContentType="application/vnd.openxmlformats-officedocument.presentationml.notesSlide+xml"/>
  <Override PartName="/ppt/comments/modernComment_216_962BB63D.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496" r:id="rId3"/>
    <p:sldId id="510" r:id="rId4"/>
    <p:sldId id="458" r:id="rId5"/>
    <p:sldId id="460" r:id="rId6"/>
    <p:sldId id="549" r:id="rId7"/>
    <p:sldId id="550" r:id="rId8"/>
    <p:sldId id="551" r:id="rId9"/>
    <p:sldId id="508" r:id="rId10"/>
    <p:sldId id="503" r:id="rId11"/>
    <p:sldId id="541" r:id="rId12"/>
    <p:sldId id="544" r:id="rId13"/>
    <p:sldId id="474" r:id="rId14"/>
    <p:sldId id="484" r:id="rId15"/>
    <p:sldId id="263" r:id="rId16"/>
    <p:sldId id="540" r:id="rId17"/>
    <p:sldId id="459" r:id="rId18"/>
    <p:sldId id="483" r:id="rId19"/>
    <p:sldId id="491" r:id="rId20"/>
    <p:sldId id="495" r:id="rId21"/>
    <p:sldId id="470" r:id="rId22"/>
    <p:sldId id="507" r:id="rId23"/>
    <p:sldId id="545" r:id="rId24"/>
    <p:sldId id="500" r:id="rId25"/>
    <p:sldId id="287" r:id="rId26"/>
    <p:sldId id="537" r:id="rId27"/>
    <p:sldId id="461" r:id="rId28"/>
    <p:sldId id="482" r:id="rId29"/>
    <p:sldId id="505" r:id="rId30"/>
    <p:sldId id="506" r:id="rId31"/>
    <p:sldId id="546" r:id="rId32"/>
    <p:sldId id="547" r:id="rId33"/>
    <p:sldId id="548" r:id="rId34"/>
    <p:sldId id="530" r:id="rId35"/>
    <p:sldId id="463" r:id="rId36"/>
    <p:sldId id="469" r:id="rId37"/>
    <p:sldId id="512" r:id="rId38"/>
    <p:sldId id="535" r:id="rId39"/>
    <p:sldId id="467" r:id="rId40"/>
    <p:sldId id="531" r:id="rId41"/>
    <p:sldId id="513" r:id="rId42"/>
    <p:sldId id="288" r:id="rId43"/>
    <p:sldId id="292" r:id="rId44"/>
    <p:sldId id="521" r:id="rId45"/>
    <p:sldId id="522" r:id="rId46"/>
    <p:sldId id="523" r:id="rId47"/>
    <p:sldId id="526" r:id="rId48"/>
    <p:sldId id="527" r:id="rId49"/>
    <p:sldId id="524" r:id="rId50"/>
    <p:sldId id="525" r:id="rId51"/>
    <p:sldId id="293" r:id="rId52"/>
    <p:sldId id="536" r:id="rId53"/>
    <p:sldId id="542" r:id="rId54"/>
    <p:sldId id="543" r:id="rId55"/>
    <p:sldId id="295" r:id="rId56"/>
    <p:sldId id="533" r:id="rId57"/>
    <p:sldId id="534" r:id="rId58"/>
    <p:sldId id="456" r:id="rId59"/>
    <p:sldId id="492" r:id="rId60"/>
    <p:sldId id="457"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30DF53-3671-189A-91FE-9AF216E0097B}" name="Guest User" initials="GU" userId="S::urn:spo:anon#571de56e2531194f064e909af3884fef2f61b2939dcac02fb33326a890658ae0::" providerId="AD"/>
  <p188:author id="{082C5C7F-475B-BEF4-A6CF-3D684C0C101F}" name="Stefanie Carr" initials="SC" userId="S::stefanie.carr@rotageek0.onmicrosoft.com::b3219cd8-8a0b-4ce0-83c3-65ccaff47048" providerId="AD"/>
  <p188:author id="{DEE79B89-124C-2E9C-011B-4C71F52F5347}" name="Rob Walker" initials="RW" userId="S::rob.walker@truthandliescreative.com::b7acd323-ac6b-4005-abf1-e32125346e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0F28"/>
    <a:srgbClr val="FF0046"/>
    <a:srgbClr val="E5F6FD"/>
    <a:srgbClr val="E10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81"/>
    <p:restoredTop sz="94864"/>
  </p:normalViewPr>
  <p:slideViewPr>
    <p:cSldViewPr snapToGrid="0">
      <p:cViewPr varScale="1">
        <p:scale>
          <a:sx n="97" d="100"/>
          <a:sy n="97" d="100"/>
        </p:scale>
        <p:origin x="15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modernComment_107_0.xml><?xml version="1.0" encoding="utf-8"?>
<p188:cmLst xmlns:a="http://schemas.openxmlformats.org/drawingml/2006/main" xmlns:r="http://schemas.openxmlformats.org/officeDocument/2006/relationships" xmlns:p188="http://schemas.microsoft.com/office/powerpoint/2018/8/main">
  <p188:cm id="{C5943999-CA83-4B63-9F2C-CA8AB2794161}" authorId="{082C5C7F-475B-BEF4-A6CF-3D684C0C101F}" created="2022-05-16T08:43:57.446">
    <pc:sldMkLst xmlns:pc="http://schemas.microsoft.com/office/powerpoint/2013/main/command">
      <pc:docMk/>
      <pc:sldMk cId="0" sldId="263"/>
    </pc:sldMkLst>
    <p188:replyLst>
      <p188:reply id="{C03BB337-E7E0-4119-91D5-50FC09BE0AC5}" authorId="{0B30DF53-3671-189A-91FE-9AF216E0097B}" created="2022-05-16T19:06:04.248">
        <p188:txBody>
          <a:bodyPr/>
          <a:lstStyle/>
          <a:p>
            <a:r>
              <a:rPr lang="en-GB"/>
              <a:t>Good shout.... might be a little light but worth getting a slide together with them specifically </a:t>
            </a:r>
          </a:p>
        </p188:txBody>
      </p188:reply>
    </p188:replyLst>
    <p188:txBody>
      <a:bodyPr/>
      <a:lstStyle/>
      <a:p>
        <a:r>
          <a:rPr lang="en-GB"/>
          <a:t>Can we create 'out clients' slide for healthcare as well </a:t>
        </a:r>
      </a:p>
    </p188:txBody>
  </p188:cm>
</p188:cmLst>
</file>

<file path=ppt/comments/modernComment_209_6DE1C821.xml><?xml version="1.0" encoding="utf-8"?>
<p188:cmLst xmlns:a="http://schemas.openxmlformats.org/drawingml/2006/main" xmlns:r="http://schemas.openxmlformats.org/officeDocument/2006/relationships" xmlns:p188="http://schemas.microsoft.com/office/powerpoint/2018/8/main">
  <p188:cm id="{1450BE45-1C3C-4704-8BFD-19873C43FECB}" authorId="{0B30DF53-3671-189A-91FE-9AF216E0097B}" created="2022-05-16T19:16:20.830">
    <pc:sldMkLst xmlns:pc="http://schemas.microsoft.com/office/powerpoint/2013/main/command">
      <pc:docMk/>
      <pc:sldMk cId="1843513377" sldId="521"/>
    </pc:sldMkLst>
    <p188:txBody>
      <a:bodyPr/>
      <a:lstStyle/>
      <a:p>
        <a:r>
          <a:rPr lang="en-GB"/>
          <a:t>Perhaps in the Results slides add a 'person' image to reinforce the 'geek' delivery? Same goes for the other case study slides following this one. thoughts?</a:t>
        </a:r>
      </a:p>
    </p188:txBody>
  </p188:cm>
  <p188:cm id="{6612AC76-26F1-4016-9E61-60F22704FACC}" authorId="{082C5C7F-475B-BEF4-A6CF-3D684C0C101F}" created="2022-05-17T10:15:56.685">
    <ac:deMkLst xmlns:ac="http://schemas.microsoft.com/office/drawing/2013/main/command">
      <pc:docMk xmlns:pc="http://schemas.microsoft.com/office/powerpoint/2013/main/command"/>
      <pc:sldMk xmlns:pc="http://schemas.microsoft.com/office/powerpoint/2013/main/command" cId="1843513377" sldId="521"/>
      <ac:spMk id="4" creationId="{B4D602DC-B25E-F6FF-FF50-F2EE5DBCFF9A}"/>
    </ac:deMkLst>
    <p188:txBody>
      <a:bodyPr/>
      <a:lstStyle/>
      <a:p>
        <a:r>
          <a:rPr lang="en-GB"/>
          <a:t>can you make links white?</a:t>
        </a:r>
      </a:p>
    </p188:txBody>
  </p188:cm>
</p188:cmLst>
</file>

<file path=ppt/comments/modernComment_212_D3AF705E.xml><?xml version="1.0" encoding="utf-8"?>
<p188:cmLst xmlns:a="http://schemas.openxmlformats.org/drawingml/2006/main" xmlns:r="http://schemas.openxmlformats.org/officeDocument/2006/relationships" xmlns:p188="http://schemas.microsoft.com/office/powerpoint/2018/8/main">
  <p188:cm id="{0B7E686A-2D2B-4921-B573-353C03B42A78}" authorId="{0B30DF53-3671-189A-91FE-9AF216E0097B}" status="resolved" created="2022-05-16T19:12:07.853" complete="100000">
    <pc:sldMkLst xmlns:pc="http://schemas.microsoft.com/office/powerpoint/2013/main/command">
      <pc:docMk/>
      <pc:sldMk cId="3551490142" sldId="530"/>
    </pc:sldMkLst>
    <p188:txBody>
      <a:bodyPr/>
      <a:lstStyle/>
      <a:p>
        <a:r>
          <a:rPr lang="en-GB"/>
          <a:t>Perhaps try to incorporate slide 35 with 36?</a:t>
        </a:r>
      </a:p>
    </p188:txBody>
  </p188:cm>
</p188:cmLst>
</file>

<file path=ppt/comments/modernComment_215_CC7AEDC6.xml><?xml version="1.0" encoding="utf-8"?>
<p188:cmLst xmlns:a="http://schemas.openxmlformats.org/drawingml/2006/main" xmlns:r="http://schemas.openxmlformats.org/officeDocument/2006/relationships" xmlns:p188="http://schemas.microsoft.com/office/powerpoint/2018/8/main">
  <p188:cm id="{5D829944-679F-4952-8C41-F9AED8B451E4}" authorId="{0B30DF53-3671-189A-91FE-9AF216E0097B}" status="resolved" created="2022-05-16T19:22:26.888" complete="100000">
    <pc:sldMkLst xmlns:pc="http://schemas.microsoft.com/office/powerpoint/2013/main/command">
      <pc:docMk/>
      <pc:sldMk cId="3430608326" sldId="533"/>
    </pc:sldMkLst>
    <p188:txBody>
      <a:bodyPr/>
      <a:lstStyle/>
      <a:p>
        <a:r>
          <a:rPr lang="en-GB"/>
          <a:t>would be good to allow the AE to put a snapshot of 'the Scheduling landscape today' and the 'future landscape with Rotageek'.  ie A before and After! Bring it to life with reality. Again could use some clever images here to show moving from inefficient ways to optimised ways. I think this is what you are trying to achieve using the features table, but its not quite working as is?</a:t>
        </a:r>
      </a:p>
    </p188:txBody>
  </p188:cm>
</p188:cmLst>
</file>

<file path=ppt/comments/modernComment_216_962BB63D.xml><?xml version="1.0" encoding="utf-8"?>
<p188:cmLst xmlns:a="http://schemas.openxmlformats.org/drawingml/2006/main" xmlns:r="http://schemas.openxmlformats.org/officeDocument/2006/relationships" xmlns:p188="http://schemas.microsoft.com/office/powerpoint/2018/8/main">
  <p188:cm id="{681AB93C-C446-4AA6-886A-66975D367354}" authorId="{0B30DF53-3671-189A-91FE-9AF216E0097B}" status="resolved" created="2022-05-16T19:22:59.811" complete="100000">
    <ac:deMkLst xmlns:ac="http://schemas.microsoft.com/office/drawing/2013/main/command">
      <pc:docMk xmlns:pc="http://schemas.microsoft.com/office/powerpoint/2013/main/command"/>
      <pc:sldMk xmlns:pc="http://schemas.microsoft.com/office/powerpoint/2013/main/command" cId="2519447101" sldId="534"/>
      <ac:graphicFrameMk id="4" creationId="{470B0E29-D875-0846-8006-67EA2A3CA2F3}"/>
    </ac:deMkLst>
    <p188:txBody>
      <a:bodyPr/>
      <a:lstStyle/>
      <a:p>
        <a:r>
          <a:rPr lang="en-GB"/>
          <a:t>Feels a little bland and lost our ToV?</a:t>
        </a:r>
      </a:p>
    </p188:txBody>
  </p188:cm>
</p188:cmLst>
</file>

<file path=ppt/comments/modernComment_21C_BF98E624.xml><?xml version="1.0" encoding="utf-8"?>
<p188:cmLst xmlns:a="http://schemas.openxmlformats.org/drawingml/2006/main" xmlns:r="http://schemas.openxmlformats.org/officeDocument/2006/relationships" xmlns:p188="http://schemas.microsoft.com/office/powerpoint/2018/8/main">
  <p188:cm id="{1BB5953A-5BCC-4117-99EB-A8ADEB1264E2}" authorId="{082C5C7F-475B-BEF4-A6CF-3D684C0C101F}" created="2022-05-17T08:27:03.397">
    <pc:sldMkLst xmlns:pc="http://schemas.microsoft.com/office/powerpoint/2013/main/command">
      <pc:docMk/>
      <pc:sldMk cId="3214468644" sldId="540"/>
    </pc:sldMkLst>
    <p188:txBody>
      <a:bodyPr/>
      <a:lstStyle/>
      <a:p>
        <a:r>
          <a:rPr lang="en-GB"/>
          <a:t>Can you get the high res logos?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E741D-791A-0641-BE7D-9BD59B731FE9}" type="datetimeFigureOut">
              <a:rPr lang="en-US" smtClean="0"/>
              <a:t>7/12/22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A2975-8FC6-504E-A474-2D526F2E45DB}" type="slidenum">
              <a:rPr lang="en-US" smtClean="0"/>
              <a:t>‹#›</a:t>
            </a:fld>
            <a:endParaRPr lang="en-US"/>
          </a:p>
        </p:txBody>
      </p:sp>
    </p:spTree>
    <p:extLst>
      <p:ext uri="{BB962C8B-B14F-4D97-AF65-F5344CB8AC3E}">
        <p14:creationId xmlns:p14="http://schemas.microsoft.com/office/powerpoint/2010/main" val="12799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Shape 848"/>
          <p:cNvSpPr>
            <a:spLocks noGrp="1" noRot="1" noChangeAspect="1"/>
          </p:cNvSpPr>
          <p:nvPr>
            <p:ph type="sldImg"/>
          </p:nvPr>
        </p:nvSpPr>
        <p:spPr>
          <a:xfrm>
            <a:off x="381000" y="685800"/>
            <a:ext cx="6096000" cy="3429000"/>
          </a:xfrm>
          <a:prstGeom prst="rect">
            <a:avLst/>
          </a:prstGeom>
        </p:spPr>
        <p:txBody>
          <a:bodyPr/>
          <a:lstStyle/>
          <a:p>
            <a:endParaRPr/>
          </a:p>
        </p:txBody>
      </p:sp>
      <p:sp>
        <p:nvSpPr>
          <p:cNvPr id="849" name="Shape 849"/>
          <p:cNvSpPr>
            <a:spLocks noGrp="1"/>
          </p:cNvSpPr>
          <p:nvPr>
            <p:ph type="body" sz="quarter" idx="1"/>
          </p:nvPr>
        </p:nvSpPr>
        <p:spPr>
          <a:prstGeom prst="rect">
            <a:avLst/>
          </a:prstGeom>
        </p:spPr>
        <p:txBody>
          <a:bodyPr/>
          <a:lstStyle/>
          <a:p>
            <a:pPr>
              <a:defRPr sz="1700"/>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 thought it was quite relevant to explore how we manage projects of this nature and size</a:t>
            </a:r>
          </a:p>
          <a:p>
            <a:endParaRPr lang="en-GB"/>
          </a:p>
          <a:p>
            <a:r>
              <a:rPr lang="en-GB"/>
              <a:t>And the very first thing we do is make no Assumptions – it’s your solution and we’ll set it up in a way that works best for you and understand your specific needs.</a:t>
            </a:r>
          </a:p>
          <a:p>
            <a:endParaRPr lang="en-GB"/>
          </a:p>
          <a:p>
            <a:pPr marL="342900" indent="-342900">
              <a:buFont typeface="Arial" panose="020B0604020202020204" pitchFamily="34" charset="0"/>
              <a:buChar char="•"/>
            </a:pPr>
            <a:r>
              <a:rPr lang="en-GB"/>
              <a:t>We find it helps if the right Stakeholders involved – this includes a key decision maker, a Project Manager, HR and payroll reps, and Operational teams that understand the prison setup and environment. </a:t>
            </a:r>
          </a:p>
          <a:p>
            <a:pPr marL="342900" indent="-342900">
              <a:buFont typeface="Arial" panose="020B0604020202020204" pitchFamily="34" charset="0"/>
              <a:buChar char="•"/>
            </a:pPr>
            <a:r>
              <a:rPr lang="en-GB"/>
              <a:t>During the setup, and </a:t>
            </a:r>
            <a:r>
              <a:rPr lang="en-GB" err="1"/>
              <a:t>infact</a:t>
            </a:r>
            <a:r>
              <a:rPr lang="en-GB"/>
              <a:t> the lifetime of the contract you’ll have access to a dedicated Customer Success Manager. This means less Project Management time required from you, as your Customer Success Manager will keep on top of the project.</a:t>
            </a:r>
            <a:br>
              <a:rPr lang="en-GB"/>
            </a:br>
            <a:r>
              <a:rPr lang="en-GB"/>
              <a:t>The CSM’s role is to engage you as a customer and ensure that you are kept up to date with progress on the implementation.</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As your Account Executive I will create a handover document which allows the CS team to set up and configure your </a:t>
            </a:r>
            <a:r>
              <a:rPr lang="en-GB" err="1"/>
              <a:t>Rotageek</a:t>
            </a:r>
            <a:r>
              <a:rPr lang="en-GB"/>
              <a:t> Platform, Deliver the Proof of Concept and provide Training and support you in any way they can. I'd like to mention, that during the lockdown we’ve become quite familiar with doing remote training to large groups of managers as well as Train the Trainer sessions, and use a variety of online solutions like Zoom, Google Meets and Teams to host these.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Our team will work through the Project Plan and invite you to weekly Project progress calls. The frequency of these calls will reduce to monthly when you’re happy that the solution works and everyone is up to speed.</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We’ll create a Success Plan and invite you to a Business Review meeting each quarter.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However, we’re always available outside of the scheduled review meetings to answer any questions you may have along the way. </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The discovery typically happens immediately after the contact is signed. Picking up from the Sales team understand the agreed success criteria, and what features are required.</a:t>
            </a:r>
            <a:br>
              <a:rPr lang="en-GB"/>
            </a:br>
            <a:r>
              <a:rPr lang="en-GB"/>
              <a:t>At this stage it’s about capturing information required to set up and configure the system to your needs – we do this via a survey and follow up meeting.</a:t>
            </a:r>
            <a:br>
              <a:rPr lang="en-GB"/>
            </a:br>
            <a:r>
              <a:rPr lang="en-GB"/>
              <a:t>The survey allows you time to engage the right people in advance to get the information, less time of us asking basic questions and more time understanding how your business works.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 use secure sftp for transfer of data, especially where it contains user information but will accept other secure files shared with us.</a:t>
            </a:r>
            <a:br>
              <a:rPr lang="en-GB"/>
            </a:br>
            <a:r>
              <a:rPr lang="en-GB"/>
              <a:t>Customers often join us part way through a leave year and historic data may be required.</a:t>
            </a:r>
            <a:br>
              <a:rPr lang="en-GB"/>
            </a:br>
            <a:r>
              <a:rPr lang="en-GB"/>
              <a:t>We have various import routines for bulk data and there’s some work we do in the background to configure everything else.</a:t>
            </a:r>
          </a:p>
          <a:p>
            <a:pPr marL="342900" indent="-342900">
              <a:buFont typeface="Arial" panose="020B0604020202020204" pitchFamily="34" charset="0"/>
              <a:buChar cha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From what we have understood around set up requirements, statement of work and timescales, we will produce a Project Plan. This will include some agreed timelines and milestones.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The final step is then be to build your solution. </a:t>
            </a:r>
          </a:p>
          <a:p>
            <a:endParaRPr lang="en-US"/>
          </a:p>
        </p:txBody>
      </p:sp>
      <p:sp>
        <p:nvSpPr>
          <p:cNvPr id="4" name="Slide Number Placeholder 3"/>
          <p:cNvSpPr>
            <a:spLocks noGrp="1"/>
          </p:cNvSpPr>
          <p:nvPr>
            <p:ph type="sldNum" sz="quarter" idx="10"/>
          </p:nvPr>
        </p:nvSpPr>
        <p:spPr/>
        <p:txBody>
          <a:bodyPr/>
          <a:lstStyle/>
          <a:p>
            <a:fld id="{57527533-D32E-ED47-8D67-6DA578A04BC6}" type="slidenum">
              <a:rPr lang="en-US" smtClean="0"/>
              <a:pPr/>
              <a:t>37</a:t>
            </a:fld>
            <a:endParaRPr lang="en-US"/>
          </a:p>
        </p:txBody>
      </p:sp>
    </p:spTree>
    <p:extLst>
      <p:ext uri="{BB962C8B-B14F-4D97-AF65-F5344CB8AC3E}">
        <p14:creationId xmlns:p14="http://schemas.microsoft.com/office/powerpoint/2010/main" val="3313532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 thought it was quite relevant to explore how we manage projects of this nature and size</a:t>
            </a:r>
          </a:p>
          <a:p>
            <a:endParaRPr lang="en-GB"/>
          </a:p>
          <a:p>
            <a:r>
              <a:rPr lang="en-GB"/>
              <a:t>And the very first thing we do is make no Assumptions – it’s your solution and we’ll set it up in a way that works best for you and understand your specific needs.</a:t>
            </a:r>
          </a:p>
          <a:p>
            <a:endParaRPr lang="en-GB"/>
          </a:p>
          <a:p>
            <a:pPr marL="342900" indent="-342900">
              <a:buFont typeface="Arial" panose="020B0604020202020204" pitchFamily="34" charset="0"/>
              <a:buChar char="•"/>
            </a:pPr>
            <a:r>
              <a:rPr lang="en-GB"/>
              <a:t>We find it helps if the right Stakeholders involved – this includes a key decision maker, a Project Manager, HR and payroll reps, and Operational teams that understand the prison setup and environment. </a:t>
            </a:r>
          </a:p>
          <a:p>
            <a:pPr marL="342900" indent="-342900">
              <a:buFont typeface="Arial" panose="020B0604020202020204" pitchFamily="34" charset="0"/>
              <a:buChar char="•"/>
            </a:pPr>
            <a:r>
              <a:rPr lang="en-GB"/>
              <a:t>During the setup, and </a:t>
            </a:r>
            <a:r>
              <a:rPr lang="en-GB" err="1"/>
              <a:t>infact</a:t>
            </a:r>
            <a:r>
              <a:rPr lang="en-GB"/>
              <a:t> the lifetime of the contract you’ll have access to a dedicated Customer Success Manager. This means less Project Management time required from you, as your Customer Success Manager will keep on top of the project.</a:t>
            </a:r>
            <a:br>
              <a:rPr lang="en-GB"/>
            </a:br>
            <a:r>
              <a:rPr lang="en-GB"/>
              <a:t>The CSM’s role is to engage you as a customer and ensure that you are kept up to date with progress on the implementation.</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As your Account Executive I will create a handover document which allows the CS team to set up and configure your </a:t>
            </a:r>
            <a:r>
              <a:rPr lang="en-GB" err="1"/>
              <a:t>Rotageek</a:t>
            </a:r>
            <a:r>
              <a:rPr lang="en-GB"/>
              <a:t> Platform, Deliver the Proof of Concept and provide Training and support you in any way they can. I'd like to mention, that during the lockdown we’ve become quite familiar with doing remote training to large groups of managers as well as Train the Trainer sessions, and use a variety of online solutions like Zoom, Google Meets and Teams to host these.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Our team will work through the Project Plan and invite you to weekly Project progress calls. The frequency of these calls will reduce to monthly when you’re happy that the solution works and everyone is up to speed.</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We’ll create a Success Plan and invite you to a Business Review meeting each quarter.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However, we’re always available outside of the scheduled review meetings to answer any questions you may have along the way. </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The discovery typically happens immediately after the contact is signed. Picking up from the Sales team understand the agreed success criteria, and what features are required.</a:t>
            </a:r>
            <a:br>
              <a:rPr lang="en-GB"/>
            </a:br>
            <a:r>
              <a:rPr lang="en-GB"/>
              <a:t>At this stage it’s about capturing information required to set up and configure the system to your needs – we do this via a survey and follow up meeting.</a:t>
            </a:r>
            <a:br>
              <a:rPr lang="en-GB"/>
            </a:br>
            <a:r>
              <a:rPr lang="en-GB"/>
              <a:t>The survey allows you time to engage the right people in advance to get the information, less time of us asking basic questions and more time understanding how your business works.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 use secure sftp for transfer of data, especially where it contains user information but will accept other secure files shared with us.</a:t>
            </a:r>
            <a:br>
              <a:rPr lang="en-GB"/>
            </a:br>
            <a:r>
              <a:rPr lang="en-GB"/>
              <a:t>Customers often join us part way through a leave year and historic data may be required.</a:t>
            </a:r>
            <a:br>
              <a:rPr lang="en-GB"/>
            </a:br>
            <a:r>
              <a:rPr lang="en-GB"/>
              <a:t>We have various import routines for bulk data and there’s some work we do in the background to configure everything else.</a:t>
            </a:r>
          </a:p>
          <a:p>
            <a:pPr marL="342900" indent="-342900">
              <a:buFont typeface="Arial" panose="020B0604020202020204" pitchFamily="34" charset="0"/>
              <a:buChar cha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From what we have understood around set up requirements, statement of work and timescales, we will produce a Project Plan. This will include some agreed timelines and milestones.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The final step is then be to build your solution. </a:t>
            </a:r>
          </a:p>
          <a:p>
            <a:endParaRPr lang="en-US"/>
          </a:p>
        </p:txBody>
      </p:sp>
      <p:sp>
        <p:nvSpPr>
          <p:cNvPr id="4" name="Slide Number Placeholder 3"/>
          <p:cNvSpPr>
            <a:spLocks noGrp="1"/>
          </p:cNvSpPr>
          <p:nvPr>
            <p:ph type="sldNum" sz="quarter" idx="10"/>
          </p:nvPr>
        </p:nvSpPr>
        <p:spPr/>
        <p:txBody>
          <a:bodyPr/>
          <a:lstStyle/>
          <a:p>
            <a:fld id="{57527533-D32E-ED47-8D67-6DA578A04BC6}" type="slidenum">
              <a:rPr lang="en-US" smtClean="0"/>
              <a:pPr/>
              <a:t>38</a:t>
            </a:fld>
            <a:endParaRPr lang="en-US"/>
          </a:p>
        </p:txBody>
      </p:sp>
    </p:spTree>
    <p:extLst>
      <p:ext uri="{BB962C8B-B14F-4D97-AF65-F5344CB8AC3E}">
        <p14:creationId xmlns:p14="http://schemas.microsoft.com/office/powerpoint/2010/main" val="2325653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603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80A2975-8FC6-504E-A474-2D526F2E45DB}" type="slidenum">
              <a:rPr lang="en-US" smtClean="0"/>
              <a:t>41</a:t>
            </a:fld>
            <a:endParaRPr lang="en-US"/>
          </a:p>
        </p:txBody>
      </p:sp>
    </p:spTree>
    <p:extLst>
      <p:ext uri="{BB962C8B-B14F-4D97-AF65-F5344CB8AC3E}">
        <p14:creationId xmlns:p14="http://schemas.microsoft.com/office/powerpoint/2010/main" val="814610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178240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3246769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2763815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7323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a:spLocks noGrp="1" noRot="1" noChangeAspect="1"/>
          </p:cNvSpPr>
          <p:nvPr>
            <p:ph type="sldImg"/>
          </p:nvPr>
        </p:nvSpPr>
        <p:spPr>
          <a:xfrm>
            <a:off x="381000" y="685800"/>
            <a:ext cx="6096000" cy="3429000"/>
          </a:xfrm>
          <a:prstGeom prst="rect">
            <a:avLst/>
          </a:prstGeom>
        </p:spPr>
        <p:txBody>
          <a:bodyPr/>
          <a:lstStyle/>
          <a:p>
            <a:endParaRPr/>
          </a:p>
        </p:txBody>
      </p:sp>
      <p:sp>
        <p:nvSpPr>
          <p:cNvPr id="793" name="Shape 793"/>
          <p:cNvSpPr>
            <a:spLocks noGrp="1"/>
          </p:cNvSpPr>
          <p:nvPr>
            <p:ph type="body" sz="quarter" idx="1"/>
          </p:nvPr>
        </p:nvSpPr>
        <p:spPr>
          <a:prstGeom prst="rect">
            <a:avLst/>
          </a:prstGeom>
        </p:spPr>
        <p:txBody>
          <a:bodyPr/>
          <a:lstStyle/>
          <a:p>
            <a:r>
              <a:t>Why we exist !</a:t>
            </a:r>
            <a:endParaRPr lang="en-GB"/>
          </a:p>
          <a:p>
            <a:endParaRPr lang="en-GB"/>
          </a:p>
          <a:p>
            <a:pPr algn="l">
              <a:defRPr sz="5000">
                <a:solidFill>
                  <a:srgbClr val="FFFFFF"/>
                </a:solidFill>
              </a:defRPr>
            </a:pPr>
            <a:r>
              <a:rPr lang="en-GB"/>
              <a:t>Business requirements:</a:t>
            </a:r>
          </a:p>
          <a:p>
            <a:pPr algn="l">
              <a:defRPr sz="5000">
                <a:solidFill>
                  <a:srgbClr val="FFFFFF"/>
                </a:solidFill>
              </a:defRPr>
            </a:pPr>
            <a:endParaRPr lang="en-GB"/>
          </a:p>
          <a:p>
            <a:pPr marL="595312" indent="-595312" algn="l">
              <a:buSzPct val="125000"/>
              <a:buChar char="•"/>
              <a:defRPr sz="4500">
                <a:solidFill>
                  <a:srgbClr val="FFFFFF"/>
                </a:solidFill>
              </a:defRPr>
            </a:pPr>
            <a:r>
              <a:rPr lang="en-GB"/>
              <a:t>Forecasted demand</a:t>
            </a:r>
          </a:p>
          <a:p>
            <a:pPr marL="595312" indent="-595312" algn="l">
              <a:buSzPct val="125000"/>
              <a:buChar char="•"/>
              <a:defRPr sz="4500">
                <a:solidFill>
                  <a:srgbClr val="FFFFFF"/>
                </a:solidFill>
              </a:defRPr>
            </a:pPr>
            <a:r>
              <a:rPr lang="en-GB"/>
              <a:t>Skill coverage </a:t>
            </a:r>
          </a:p>
          <a:p>
            <a:pPr marL="595312" indent="-595312" algn="l">
              <a:buSzPct val="125000"/>
              <a:buChar char="•"/>
              <a:defRPr sz="4500">
                <a:solidFill>
                  <a:srgbClr val="FFFFFF"/>
                </a:solidFill>
              </a:defRPr>
            </a:pPr>
            <a:r>
              <a:rPr lang="en-GB"/>
              <a:t>Budget constraints </a:t>
            </a:r>
          </a:p>
          <a:p>
            <a:endParaRPr lang="en-GB"/>
          </a:p>
          <a:p>
            <a:endParaRPr lang="en-GB"/>
          </a:p>
          <a:p>
            <a:pPr algn="l">
              <a:defRPr sz="5000">
                <a:solidFill>
                  <a:srgbClr val="FFFFFF"/>
                </a:solidFill>
              </a:defRPr>
            </a:pPr>
            <a:r>
              <a:rPr lang="en-GB"/>
              <a:t>Legal compliance:</a:t>
            </a:r>
          </a:p>
          <a:p>
            <a:pPr algn="l">
              <a:defRPr sz="5000">
                <a:solidFill>
                  <a:srgbClr val="FFFFFF"/>
                </a:solidFill>
              </a:defRPr>
            </a:pPr>
            <a:endParaRPr lang="en-GB"/>
          </a:p>
          <a:p>
            <a:pPr marL="595312" indent="-595312" algn="l">
              <a:buSzPct val="125000"/>
              <a:buChar char="•"/>
              <a:defRPr sz="4500">
                <a:solidFill>
                  <a:srgbClr val="FFFFFF"/>
                </a:solidFill>
              </a:defRPr>
            </a:pPr>
            <a:r>
              <a:rPr lang="en-GB"/>
              <a:t>Working time directive</a:t>
            </a:r>
          </a:p>
          <a:p>
            <a:pPr marL="595312" indent="-595312" algn="l">
              <a:buSzPct val="125000"/>
              <a:buChar char="•"/>
              <a:defRPr sz="4500">
                <a:solidFill>
                  <a:srgbClr val="FFFFFF"/>
                </a:solidFill>
              </a:defRPr>
            </a:pPr>
            <a:r>
              <a:rPr lang="en-GB"/>
              <a:t>Break length &amp; timing</a:t>
            </a:r>
          </a:p>
          <a:p>
            <a:pPr marL="595312" indent="-595312" algn="l">
              <a:buSzPct val="125000"/>
              <a:buChar char="•"/>
              <a:defRPr sz="4500">
                <a:solidFill>
                  <a:srgbClr val="FFFFFF"/>
                </a:solidFill>
              </a:defRPr>
            </a:pPr>
            <a:r>
              <a:rPr lang="en-GB"/>
              <a:t>Contract obligations</a:t>
            </a:r>
          </a:p>
          <a:p>
            <a:endParaRPr lang="en-GB"/>
          </a:p>
          <a:p>
            <a:pPr algn="l">
              <a:defRPr sz="5000">
                <a:solidFill>
                  <a:srgbClr val="FFFFFF"/>
                </a:solidFill>
              </a:defRPr>
            </a:pPr>
            <a:r>
              <a:rPr lang="en-GB"/>
              <a:t>Employee well-being:</a:t>
            </a:r>
          </a:p>
          <a:p>
            <a:pPr algn="l">
              <a:defRPr sz="5000">
                <a:solidFill>
                  <a:srgbClr val="FFFFFF"/>
                </a:solidFill>
              </a:defRPr>
            </a:pPr>
            <a:endParaRPr lang="en-GB"/>
          </a:p>
          <a:p>
            <a:pPr marL="595312" indent="-595312" algn="l">
              <a:buSzPct val="125000"/>
              <a:buChar char="•"/>
              <a:defRPr sz="4500">
                <a:solidFill>
                  <a:srgbClr val="FFFFFF"/>
                </a:solidFill>
              </a:defRPr>
            </a:pPr>
            <a:r>
              <a:rPr lang="en-GB"/>
              <a:t>Availability </a:t>
            </a:r>
          </a:p>
          <a:p>
            <a:pPr marL="595312" indent="-595312" algn="l">
              <a:buSzPct val="125000"/>
              <a:buChar char="•"/>
              <a:defRPr sz="4500">
                <a:solidFill>
                  <a:srgbClr val="FFFFFF"/>
                </a:solidFill>
              </a:defRPr>
            </a:pPr>
            <a:r>
              <a:rPr lang="en-GB"/>
              <a:t>Shift preferences</a:t>
            </a:r>
          </a:p>
          <a:p>
            <a:pPr marL="595312" indent="-595312" algn="l">
              <a:buSzPct val="125000"/>
              <a:buChar char="•"/>
              <a:defRPr sz="4500">
                <a:solidFill>
                  <a:srgbClr val="FFFFFF"/>
                </a:solidFill>
              </a:defRPr>
            </a:pPr>
            <a:r>
              <a:rPr lang="en-GB"/>
              <a:t>Weekend distribution </a:t>
            </a:r>
          </a:p>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3411134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1892177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5847d9e51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125847d9e51_0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125847d9e51_0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296220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 thought it was quite relevant to explore how we manage projects of this nature and size</a:t>
            </a:r>
          </a:p>
          <a:p>
            <a:endParaRPr lang="en-GB"/>
          </a:p>
          <a:p>
            <a:r>
              <a:rPr lang="en-GB"/>
              <a:t>And the very first thing we do is make no Assumptions – it’s your solution and we’ll set it up in a way that works best for you and understand your specific needs.</a:t>
            </a:r>
          </a:p>
          <a:p>
            <a:endParaRPr lang="en-GB"/>
          </a:p>
          <a:p>
            <a:pPr marL="342900" indent="-342900">
              <a:buFont typeface="Arial" panose="020B0604020202020204" pitchFamily="34" charset="0"/>
              <a:buChar char="•"/>
            </a:pPr>
            <a:r>
              <a:rPr lang="en-GB"/>
              <a:t>We find it helps if the right Stakeholders involved – this includes a key decision maker, a Project Manager, HR and payroll reps, and Operational teams that understand the prison setup and environment. </a:t>
            </a:r>
          </a:p>
          <a:p>
            <a:pPr marL="342900" indent="-342900">
              <a:buFont typeface="Arial" panose="020B0604020202020204" pitchFamily="34" charset="0"/>
              <a:buChar char="•"/>
            </a:pPr>
            <a:r>
              <a:rPr lang="en-GB"/>
              <a:t>During the setup, and </a:t>
            </a:r>
            <a:r>
              <a:rPr lang="en-GB" err="1"/>
              <a:t>infact</a:t>
            </a:r>
            <a:r>
              <a:rPr lang="en-GB"/>
              <a:t> the lifetime of the contract you’ll have access to a dedicated Customer Success Manager. This means less Project Management time required from you, as your Customer Success Manager will keep on top of the project.</a:t>
            </a:r>
            <a:br>
              <a:rPr lang="en-GB"/>
            </a:br>
            <a:r>
              <a:rPr lang="en-GB"/>
              <a:t>The CSM’s role is to engage you as a customer and ensure that you are kept up to date with progress on the implementation.</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As your Account Executive I will create a handover document which allows the CS team to set up and configure your </a:t>
            </a:r>
            <a:r>
              <a:rPr lang="en-GB" err="1"/>
              <a:t>Rotageek</a:t>
            </a:r>
            <a:r>
              <a:rPr lang="en-GB"/>
              <a:t> Platform, Deliver the Proof of Concept and provide Training and support you in any way they can. I'd like to mention, that during the lockdown we’ve become quite familiar with doing remote training to large groups of managers as well as Train the Trainer sessions, and use a variety of online solutions like Zoom, Google Meets and Teams to host these.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Our team will work through the Project Plan and invite you to weekly Project progress calls. The frequency of these calls will reduce to monthly when you’re happy that the solution works and everyone is up to speed.</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We’ll create a Success Plan and invite you to a Business Review meeting each quarter.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However, we’re always available outside of the scheduled review meetings to answer any questions you may have along the way. </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The discovery typically happens immediately after the contact is signed. Picking up from the Sales team understand the agreed success criteria, and what features are required.</a:t>
            </a:r>
            <a:br>
              <a:rPr lang="en-GB"/>
            </a:br>
            <a:r>
              <a:rPr lang="en-GB"/>
              <a:t>At this stage it’s about capturing information required to set up and configure the system to your needs – we do this via a survey and follow up meeting.</a:t>
            </a:r>
            <a:br>
              <a:rPr lang="en-GB"/>
            </a:br>
            <a:r>
              <a:rPr lang="en-GB"/>
              <a:t>The survey allows you time to engage the right people in advance to get the information, less time of us asking basic questions and more time understanding how your business works.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 use secure sftp for transfer of data, especially where it contains user information but will accept other secure files shared with us.</a:t>
            </a:r>
            <a:br>
              <a:rPr lang="en-GB"/>
            </a:br>
            <a:r>
              <a:rPr lang="en-GB"/>
              <a:t>Customers often join us part way through a leave year and historic data may be required.</a:t>
            </a:r>
            <a:br>
              <a:rPr lang="en-GB"/>
            </a:br>
            <a:r>
              <a:rPr lang="en-GB"/>
              <a:t>We have various import routines for bulk data and there’s some work we do in the background to configure everything else.</a:t>
            </a:r>
          </a:p>
          <a:p>
            <a:pPr marL="342900" indent="-342900">
              <a:buFont typeface="Arial" panose="020B0604020202020204" pitchFamily="34" charset="0"/>
              <a:buChar cha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From what we have understood around set up requirements, statement of work and timescales, we will produce a Project Plan. This will include some agreed timelines and milestones.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The final step is then be to build your solution. </a:t>
            </a:r>
          </a:p>
          <a:p>
            <a:endParaRPr lang="en-US"/>
          </a:p>
        </p:txBody>
      </p:sp>
      <p:sp>
        <p:nvSpPr>
          <p:cNvPr id="4" name="Slide Number Placeholder 3"/>
          <p:cNvSpPr>
            <a:spLocks noGrp="1"/>
          </p:cNvSpPr>
          <p:nvPr>
            <p:ph type="sldNum" sz="quarter" idx="10"/>
          </p:nvPr>
        </p:nvSpPr>
        <p:spPr/>
        <p:txBody>
          <a:bodyPr/>
          <a:lstStyle/>
          <a:p>
            <a:fld id="{57527533-D32E-ED47-8D67-6DA578A04BC6}" type="slidenum">
              <a:rPr lang="en-US" smtClean="0"/>
              <a:pPr/>
              <a:t>52</a:t>
            </a:fld>
            <a:endParaRPr lang="en-US"/>
          </a:p>
        </p:txBody>
      </p:sp>
    </p:spTree>
    <p:extLst>
      <p:ext uri="{BB962C8B-B14F-4D97-AF65-F5344CB8AC3E}">
        <p14:creationId xmlns:p14="http://schemas.microsoft.com/office/powerpoint/2010/main" val="15585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527533-D32E-ED47-8D67-6DA578A04BC6}" type="slidenum">
              <a:rPr lang="en-US" smtClean="0"/>
              <a:pPr/>
              <a:t>53</a:t>
            </a:fld>
            <a:endParaRPr lang="en-US"/>
          </a:p>
        </p:txBody>
      </p:sp>
    </p:spTree>
    <p:extLst>
      <p:ext uri="{BB962C8B-B14F-4D97-AF65-F5344CB8AC3E}">
        <p14:creationId xmlns:p14="http://schemas.microsoft.com/office/powerpoint/2010/main" val="3617594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 thought it was quite relevant to explore how we manage projects of this nature and size</a:t>
            </a:r>
          </a:p>
          <a:p>
            <a:endParaRPr lang="en-GB"/>
          </a:p>
          <a:p>
            <a:r>
              <a:rPr lang="en-GB"/>
              <a:t>And the very first thing we do is make no Assumptions – it’s your solution and we’ll set it up in a way that works best for you and understand your specific needs.</a:t>
            </a:r>
          </a:p>
          <a:p>
            <a:endParaRPr lang="en-GB"/>
          </a:p>
          <a:p>
            <a:pPr marL="342900" indent="-342900">
              <a:buFont typeface="Arial" panose="020B0604020202020204" pitchFamily="34" charset="0"/>
              <a:buChar char="•"/>
            </a:pPr>
            <a:r>
              <a:rPr lang="en-GB"/>
              <a:t>We find it helps if the right Stakeholders involved – this includes a key decision maker, a Project Manager, HR and payroll reps, and Operational teams that understand the prison setup and environment. </a:t>
            </a:r>
          </a:p>
          <a:p>
            <a:pPr marL="342900" indent="-342900">
              <a:buFont typeface="Arial" panose="020B0604020202020204" pitchFamily="34" charset="0"/>
              <a:buChar char="•"/>
            </a:pPr>
            <a:r>
              <a:rPr lang="en-GB"/>
              <a:t>During the setup, and </a:t>
            </a:r>
            <a:r>
              <a:rPr lang="en-GB" err="1"/>
              <a:t>infact</a:t>
            </a:r>
            <a:r>
              <a:rPr lang="en-GB"/>
              <a:t> the lifetime of the contract you’ll have access to a dedicated Customer Success Manager. This means less Project Management time required from you, as your Customer Success Manager will keep on top of the project.</a:t>
            </a:r>
            <a:br>
              <a:rPr lang="en-GB"/>
            </a:br>
            <a:r>
              <a:rPr lang="en-GB"/>
              <a:t>The CSM’s role is to engage you as a customer and ensure that you are kept up to date with progress on the implementation.</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As your Account Executive I will create a handover document which allows the CS team to set up and configure your </a:t>
            </a:r>
            <a:r>
              <a:rPr lang="en-GB" err="1"/>
              <a:t>Rotageek</a:t>
            </a:r>
            <a:r>
              <a:rPr lang="en-GB"/>
              <a:t> Platform, Deliver the Proof of Concept and provide Training and support you in any way they can. I'd like to mention, that during the lockdown we’ve become quite familiar with doing remote training to large groups of managers as well as Train the Trainer sessions, and use a variety of online solutions like Zoom, Google Meets and Teams to host these.</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Our team will work through the Project Plan and invite you to weekly Project progress calls. The frequency of these calls will reduce to monthly when you’re happy that the solution works and everyone is up to speed.</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We’ll create a Success Plan and invite you to a Business Review meeting each quarter.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However, we’re always available outside of the scheduled review meetings to answer any questions you may have along the way. </a:t>
            </a:r>
          </a:p>
          <a:p>
            <a:pPr marL="342900" indent="-342900">
              <a:buFont typeface="Arial" panose="020B0604020202020204" pitchFamily="34" charset="0"/>
              <a:buChar char="•"/>
            </a:pPr>
            <a:endParaRPr lang="en-GB"/>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The discovery typically happens immediately after the contact is signed. Picking up from the Sales team understand the agreed success criteria, and what features are required.</a:t>
            </a:r>
            <a:br>
              <a:rPr lang="en-GB"/>
            </a:br>
            <a:r>
              <a:rPr lang="en-GB"/>
              <a:t>At this stage it’s about capturing information required to set up and configure the system to your needs – we do this via a survey and follow up meeting.</a:t>
            </a:r>
            <a:br>
              <a:rPr lang="en-GB"/>
            </a:br>
            <a:r>
              <a:rPr lang="en-GB"/>
              <a:t>The survey allows you time to engage the right people in advance to get the information, less time of us asking basic questions and more time understanding how your business works. </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We use secure sftp for transfer of data, especially where it contains user information but will accept other secure files shared with us.</a:t>
            </a:r>
            <a:br>
              <a:rPr lang="en-GB"/>
            </a:br>
            <a:r>
              <a:rPr lang="en-GB"/>
              <a:t>Customers often join us part way through a leave year and historic data may be required.</a:t>
            </a:r>
            <a:br>
              <a:rPr lang="en-GB"/>
            </a:br>
            <a:r>
              <a:rPr lang="en-GB"/>
              <a:t>We have various import routines for bulk data and there’s some work we do in the background to configure everything else.</a:t>
            </a:r>
          </a:p>
          <a:p>
            <a:pPr marL="342900" indent="-342900">
              <a:buFont typeface="Arial" panose="020B0604020202020204" pitchFamily="34" charset="0"/>
              <a:buChar cha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From what we have understood around set up requirements, statement of work and timescales, we will produce a Project Plan. This will include some agreed timelines and milestones.</a:t>
            </a:r>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endParaRPr lang="en-GB"/>
          </a:p>
          <a:p>
            <a:pPr marL="342900" marR="0" lvl="0" indent="-342900" defTabSz="457200" eaLnBrk="1" fontAlgn="auto" latinLnBrk="0" hangingPunct="1">
              <a:lnSpc>
                <a:spcPct val="117999"/>
              </a:lnSpc>
              <a:spcBef>
                <a:spcPts val="0"/>
              </a:spcBef>
              <a:spcAft>
                <a:spcPts val="0"/>
              </a:spcAft>
              <a:buClrTx/>
              <a:buSzTx/>
              <a:buFont typeface="Arial" panose="020B0604020202020204" pitchFamily="34" charset="0"/>
              <a:buChar char="•"/>
              <a:tabLst/>
              <a:defRPr/>
            </a:pPr>
            <a:r>
              <a:rPr lang="en-GB"/>
              <a:t>The final step is then be to build your solution. </a:t>
            </a:r>
          </a:p>
          <a:p>
            <a:endParaRPr lang="en-US"/>
          </a:p>
        </p:txBody>
      </p:sp>
      <p:sp>
        <p:nvSpPr>
          <p:cNvPr id="4" name="Slide Number Placeholder 3"/>
          <p:cNvSpPr>
            <a:spLocks noGrp="1"/>
          </p:cNvSpPr>
          <p:nvPr>
            <p:ph type="sldNum" sz="quarter" idx="10"/>
          </p:nvPr>
        </p:nvSpPr>
        <p:spPr/>
        <p:txBody>
          <a:bodyPr/>
          <a:lstStyle/>
          <a:p>
            <a:fld id="{57527533-D32E-ED47-8D67-6DA578A04BC6}" type="slidenum">
              <a:rPr lang="en-US" smtClean="0"/>
              <a:pPr/>
              <a:t>54</a:t>
            </a:fld>
            <a:endParaRPr lang="en-US"/>
          </a:p>
        </p:txBody>
      </p:sp>
    </p:spTree>
    <p:extLst>
      <p:ext uri="{BB962C8B-B14F-4D97-AF65-F5344CB8AC3E}">
        <p14:creationId xmlns:p14="http://schemas.microsoft.com/office/powerpoint/2010/main" val="1509361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328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209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xfrm>
            <a:off x="381000" y="685800"/>
            <a:ext cx="6096000" cy="3429000"/>
          </a:xfrm>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pPr>
              <a:defRPr sz="1700"/>
            </a:pPr>
            <a:r>
              <a:rPr lang="en-GB"/>
              <a:t>To create a truly optimised schedule , you could be required to take all of these things into account </a:t>
            </a:r>
          </a:p>
          <a:p>
            <a:pPr>
              <a:defRPr sz="1700"/>
            </a:pPr>
            <a:endParaRPr lang="en-GB"/>
          </a:p>
          <a:p>
            <a:pPr>
              <a:defRPr sz="1700"/>
            </a:pPr>
            <a:r>
              <a:rPr lang="en-GB"/>
              <a:t>Starting with </a:t>
            </a:r>
          </a:p>
          <a:p>
            <a:pPr>
              <a:defRPr sz="1700"/>
            </a:pPr>
            <a:endParaRPr lang="en-GB"/>
          </a:p>
          <a:p>
            <a:r>
              <a:rPr lang="en-GB" sz="1500" b="1">
                <a:effectLst/>
                <a:latin typeface="+mn-lt"/>
                <a:ea typeface="+mn-ea"/>
                <a:cs typeface="+mn-cs"/>
                <a:sym typeface="BrandonGrotesque-Regular"/>
              </a:rPr>
              <a:t>Forecasting - Demand-driving data</a:t>
            </a:r>
          </a:p>
          <a:p>
            <a:endParaRPr lang="en-GB" sz="1500" b="1">
              <a:effectLst/>
              <a:latin typeface="+mn-lt"/>
              <a:ea typeface="+mn-ea"/>
              <a:cs typeface="+mn-cs"/>
              <a:sym typeface="BrandonGrotesque-Regular"/>
            </a:endParaRPr>
          </a:p>
          <a:p>
            <a:r>
              <a:rPr lang="en-GB" sz="1500">
                <a:effectLst/>
                <a:latin typeface="+mn-lt"/>
                <a:ea typeface="+mn-ea"/>
                <a:cs typeface="+mn-cs"/>
                <a:sym typeface="BrandonGrotesque-Regular"/>
              </a:rPr>
              <a:t>Basic level we’re talking staffing levels but it could be </a:t>
            </a:r>
            <a:r>
              <a:rPr lang="en-GB" sz="1500" err="1">
                <a:effectLst/>
                <a:latin typeface="+mn-lt"/>
                <a:ea typeface="+mn-ea"/>
                <a:cs typeface="+mn-cs"/>
                <a:sym typeface="BrandonGrotesque-Regular"/>
              </a:rPr>
              <a:t>ny</a:t>
            </a:r>
            <a:r>
              <a:rPr lang="en-GB" sz="1500">
                <a:effectLst/>
                <a:latin typeface="+mn-lt"/>
                <a:ea typeface="+mn-ea"/>
                <a:cs typeface="+mn-cs"/>
                <a:sym typeface="BrandonGrotesque-Regular"/>
              </a:rPr>
              <a:t> data-point that drives demand for labour, either across a store or a task, so that can be used to accurately forecast future demand.</a:t>
            </a:r>
          </a:p>
          <a:p>
            <a:endParaRPr lang="en-GB" sz="1500">
              <a:effectLst/>
              <a:latin typeface="+mn-lt"/>
              <a:ea typeface="+mn-ea"/>
              <a:cs typeface="+mn-cs"/>
              <a:sym typeface="BrandonGrotesque-Regular"/>
            </a:endParaRPr>
          </a:p>
          <a:p>
            <a:r>
              <a:rPr lang="en-GB" sz="1500" err="1">
                <a:effectLst/>
                <a:latin typeface="+mn-lt"/>
                <a:ea typeface="+mn-ea"/>
                <a:cs typeface="+mn-cs"/>
                <a:sym typeface="BrandonGrotesque-Regular"/>
              </a:rPr>
              <a:t>Rotageek</a:t>
            </a:r>
            <a:r>
              <a:rPr lang="en-GB" sz="1500">
                <a:effectLst/>
                <a:latin typeface="+mn-lt"/>
                <a:ea typeface="+mn-ea"/>
                <a:cs typeface="+mn-cs"/>
                <a:sym typeface="BrandonGrotesque-Regular"/>
              </a:rPr>
              <a:t> can do this down to the 15-minute interval using a custom-configured machine learning algorithm which takes into account trends and holidays.</a:t>
            </a:r>
          </a:p>
          <a:p>
            <a:endParaRPr lang="en-GB" sz="1500">
              <a:effectLst/>
              <a:latin typeface="+mn-lt"/>
              <a:ea typeface="+mn-ea"/>
              <a:cs typeface="+mn-cs"/>
              <a:sym typeface="BrandonGrotesque-Regular"/>
            </a:endParaRPr>
          </a:p>
          <a:p>
            <a:endParaRPr lang="en-GB" sz="1500">
              <a:effectLst/>
              <a:latin typeface="+mn-lt"/>
              <a:ea typeface="+mn-ea"/>
              <a:cs typeface="+mn-cs"/>
              <a:sym typeface="BrandonGrotesque-Regular"/>
            </a:endParaRPr>
          </a:p>
          <a:p>
            <a:r>
              <a:rPr lang="en-GB" sz="1500" b="1">
                <a:effectLst/>
                <a:latin typeface="+mn-lt"/>
                <a:ea typeface="+mn-ea"/>
                <a:cs typeface="+mn-cs"/>
                <a:sym typeface="BrandonGrotesque-Regular"/>
              </a:rPr>
              <a:t>Optimisation</a:t>
            </a:r>
            <a:r>
              <a:rPr lang="en-GB" sz="1500">
                <a:effectLst/>
                <a:latin typeface="+mn-lt"/>
                <a:ea typeface="+mn-ea"/>
                <a:cs typeface="+mn-cs"/>
                <a:sym typeface="BrandonGrotesque-Regular"/>
              </a:rPr>
              <a:t>  -  Hard and soft constraints weighted depending on importance</a:t>
            </a:r>
          </a:p>
          <a:p>
            <a:endParaRPr lang="en-GB" sz="1500">
              <a:effectLst/>
              <a:latin typeface="+mn-lt"/>
              <a:ea typeface="+mn-ea"/>
              <a:cs typeface="+mn-cs"/>
              <a:sym typeface="BrandonGrotesque-Regular"/>
            </a:endParaRPr>
          </a:p>
          <a:p>
            <a:r>
              <a:rPr lang="en-GB" sz="1500">
                <a:effectLst/>
                <a:latin typeface="+mn-lt"/>
                <a:ea typeface="+mn-ea"/>
                <a:cs typeface="+mn-cs"/>
                <a:sym typeface="BrandonGrotesque-Regular"/>
              </a:rPr>
              <a:t>Contract hours &amp; availability . Labour-to-demand match , Labour budget, Planned absences, Skill matching, Employee preferences, Break &amp; lunch rules , European Working Time Directive</a:t>
            </a:r>
          </a:p>
          <a:p>
            <a:endParaRPr lang="en-GB" sz="1500">
              <a:effectLst/>
              <a:latin typeface="+mn-lt"/>
              <a:ea typeface="+mn-ea"/>
              <a:cs typeface="+mn-cs"/>
              <a:sym typeface="BrandonGrotesque-Regular"/>
            </a:endParaRPr>
          </a:p>
          <a:p>
            <a:r>
              <a:rPr lang="en-GB" sz="1500" b="1">
                <a:effectLst/>
                <a:latin typeface="+mn-lt"/>
                <a:ea typeface="+mn-ea"/>
                <a:cs typeface="+mn-cs"/>
                <a:sym typeface="BrandonGrotesque-Regular"/>
              </a:rPr>
              <a:t>Fairness</a:t>
            </a:r>
            <a:r>
              <a:rPr lang="en-GB" sz="1500">
                <a:effectLst/>
                <a:latin typeface="+mn-lt"/>
                <a:ea typeface="+mn-ea"/>
                <a:cs typeface="+mn-cs"/>
                <a:sym typeface="BrandonGrotesque-Regular"/>
              </a:rPr>
              <a:t> – Employee Wellbeing – Weighted to achieve work life balance – Happier Engaged workforces are more productive work forces </a:t>
            </a:r>
          </a:p>
          <a:p>
            <a:endParaRPr lang="en-GB" sz="1500">
              <a:effectLst/>
              <a:latin typeface="+mn-lt"/>
              <a:ea typeface="+mn-ea"/>
              <a:cs typeface="+mn-cs"/>
              <a:sym typeface="BrandonGrotesque-Regular"/>
            </a:endParaRPr>
          </a:p>
          <a:p>
            <a:endParaRPr lang="en-GB" sz="1500">
              <a:effectLst/>
              <a:latin typeface="+mn-lt"/>
              <a:ea typeface="+mn-ea"/>
              <a:cs typeface="+mn-cs"/>
              <a:sym typeface="BrandonGrotesque-Regular"/>
            </a:endParaRPr>
          </a:p>
          <a:p>
            <a:pPr>
              <a:defRPr sz="1700"/>
            </a:pPr>
            <a:endParaRPr/>
          </a:p>
        </p:txBody>
      </p:sp>
    </p:spTree>
    <p:extLst>
      <p:ext uri="{BB962C8B-B14F-4D97-AF65-F5344CB8AC3E}">
        <p14:creationId xmlns:p14="http://schemas.microsoft.com/office/powerpoint/2010/main" val="66201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Shape 824"/>
          <p:cNvSpPr>
            <a:spLocks noGrp="1" noRot="1" noChangeAspect="1"/>
          </p:cNvSpPr>
          <p:nvPr>
            <p:ph type="sldImg"/>
          </p:nvPr>
        </p:nvSpPr>
        <p:spPr>
          <a:xfrm>
            <a:off x="381000" y="685800"/>
            <a:ext cx="6096000" cy="3429000"/>
          </a:xfrm>
          <a:prstGeom prst="rect">
            <a:avLst/>
          </a:prstGeom>
        </p:spPr>
        <p:txBody>
          <a:bodyPr/>
          <a:lstStyle/>
          <a:p>
            <a:endParaRPr/>
          </a:p>
        </p:txBody>
      </p:sp>
      <p:sp>
        <p:nvSpPr>
          <p:cNvPr id="825" name="Shape 825"/>
          <p:cNvSpPr>
            <a:spLocks noGrp="1"/>
          </p:cNvSpPr>
          <p:nvPr>
            <p:ph type="body" sz="quarter" idx="1"/>
          </p:nvPr>
        </p:nvSpPr>
        <p:spPr>
          <a:prstGeom prst="rect">
            <a:avLst/>
          </a:prstGeom>
        </p:spPr>
        <p:txBody>
          <a:bodyPr/>
          <a:lstStyle/>
          <a:p>
            <a:pPr>
              <a:defRPr sz="1700"/>
            </a:pPr>
            <a:r>
              <a:rPr lang="en-GB"/>
              <a:t>To create a truly optimised schedule , you could be required to take all of these things into account </a:t>
            </a:r>
          </a:p>
          <a:p>
            <a:pPr>
              <a:defRPr sz="1700"/>
            </a:pPr>
            <a:endParaRPr lang="en-GB"/>
          </a:p>
          <a:p>
            <a:pPr>
              <a:defRPr sz="1700"/>
            </a:pPr>
            <a:r>
              <a:rPr lang="en-GB"/>
              <a:t>Starting with </a:t>
            </a:r>
          </a:p>
          <a:p>
            <a:pPr>
              <a:defRPr sz="1700"/>
            </a:pPr>
            <a:endParaRPr lang="en-GB"/>
          </a:p>
          <a:p>
            <a:r>
              <a:rPr lang="en-GB" sz="1500" b="1">
                <a:effectLst/>
                <a:latin typeface="+mn-lt"/>
                <a:ea typeface="+mn-ea"/>
                <a:cs typeface="+mn-cs"/>
                <a:sym typeface="BrandonGrotesque-Regular"/>
              </a:rPr>
              <a:t>Forecasting - Demand-driving data</a:t>
            </a:r>
          </a:p>
          <a:p>
            <a:endParaRPr lang="en-GB" sz="1500" b="1">
              <a:effectLst/>
              <a:latin typeface="+mn-lt"/>
              <a:ea typeface="+mn-ea"/>
              <a:cs typeface="+mn-cs"/>
              <a:sym typeface="BrandonGrotesque-Regular"/>
            </a:endParaRPr>
          </a:p>
          <a:p>
            <a:r>
              <a:rPr lang="en-GB" sz="1500">
                <a:effectLst/>
                <a:latin typeface="+mn-lt"/>
                <a:ea typeface="+mn-ea"/>
                <a:cs typeface="+mn-cs"/>
                <a:sym typeface="BrandonGrotesque-Regular"/>
              </a:rPr>
              <a:t>Basic level we’re talking staffing levels but it could be </a:t>
            </a:r>
            <a:r>
              <a:rPr lang="en-GB" sz="1500" err="1">
                <a:effectLst/>
                <a:latin typeface="+mn-lt"/>
                <a:ea typeface="+mn-ea"/>
                <a:cs typeface="+mn-cs"/>
                <a:sym typeface="BrandonGrotesque-Regular"/>
              </a:rPr>
              <a:t>ny</a:t>
            </a:r>
            <a:r>
              <a:rPr lang="en-GB" sz="1500">
                <a:effectLst/>
                <a:latin typeface="+mn-lt"/>
                <a:ea typeface="+mn-ea"/>
                <a:cs typeface="+mn-cs"/>
                <a:sym typeface="BrandonGrotesque-Regular"/>
              </a:rPr>
              <a:t> data-point that drives demand for labour, either across a store or a task, so that can be used to accurately forecast future demand.</a:t>
            </a:r>
          </a:p>
          <a:p>
            <a:endParaRPr lang="en-GB" sz="1500">
              <a:effectLst/>
              <a:latin typeface="+mn-lt"/>
              <a:ea typeface="+mn-ea"/>
              <a:cs typeface="+mn-cs"/>
              <a:sym typeface="BrandonGrotesque-Regular"/>
            </a:endParaRPr>
          </a:p>
          <a:p>
            <a:r>
              <a:rPr lang="en-GB" sz="1500" err="1">
                <a:effectLst/>
                <a:latin typeface="+mn-lt"/>
                <a:ea typeface="+mn-ea"/>
                <a:cs typeface="+mn-cs"/>
                <a:sym typeface="BrandonGrotesque-Regular"/>
              </a:rPr>
              <a:t>Rotageek</a:t>
            </a:r>
            <a:r>
              <a:rPr lang="en-GB" sz="1500">
                <a:effectLst/>
                <a:latin typeface="+mn-lt"/>
                <a:ea typeface="+mn-ea"/>
                <a:cs typeface="+mn-cs"/>
                <a:sym typeface="BrandonGrotesque-Regular"/>
              </a:rPr>
              <a:t> can do this down to the 15-minute interval using a custom-configured machine learning algorithm which takes into account trends and holidays.</a:t>
            </a:r>
          </a:p>
          <a:p>
            <a:endParaRPr lang="en-GB" sz="1500">
              <a:effectLst/>
              <a:latin typeface="+mn-lt"/>
              <a:ea typeface="+mn-ea"/>
              <a:cs typeface="+mn-cs"/>
              <a:sym typeface="BrandonGrotesque-Regular"/>
            </a:endParaRPr>
          </a:p>
          <a:p>
            <a:endParaRPr lang="en-GB" sz="1500">
              <a:effectLst/>
              <a:latin typeface="+mn-lt"/>
              <a:ea typeface="+mn-ea"/>
              <a:cs typeface="+mn-cs"/>
              <a:sym typeface="BrandonGrotesque-Regular"/>
            </a:endParaRPr>
          </a:p>
          <a:p>
            <a:r>
              <a:rPr lang="en-GB" sz="1500" b="1">
                <a:effectLst/>
                <a:latin typeface="+mn-lt"/>
                <a:ea typeface="+mn-ea"/>
                <a:cs typeface="+mn-cs"/>
                <a:sym typeface="BrandonGrotesque-Regular"/>
              </a:rPr>
              <a:t>Optimisation</a:t>
            </a:r>
            <a:r>
              <a:rPr lang="en-GB" sz="1500">
                <a:effectLst/>
                <a:latin typeface="+mn-lt"/>
                <a:ea typeface="+mn-ea"/>
                <a:cs typeface="+mn-cs"/>
                <a:sym typeface="BrandonGrotesque-Regular"/>
              </a:rPr>
              <a:t>  -  Hard and soft constraints weighted depending on importance</a:t>
            </a:r>
          </a:p>
          <a:p>
            <a:endParaRPr lang="en-GB" sz="1500">
              <a:effectLst/>
              <a:latin typeface="+mn-lt"/>
              <a:ea typeface="+mn-ea"/>
              <a:cs typeface="+mn-cs"/>
              <a:sym typeface="BrandonGrotesque-Regular"/>
            </a:endParaRPr>
          </a:p>
          <a:p>
            <a:r>
              <a:rPr lang="en-GB" sz="1500">
                <a:effectLst/>
                <a:latin typeface="+mn-lt"/>
                <a:ea typeface="+mn-ea"/>
                <a:cs typeface="+mn-cs"/>
                <a:sym typeface="BrandonGrotesque-Regular"/>
              </a:rPr>
              <a:t>Contract hours &amp; availability . Labour-to-demand match , Labour budget, Planned absences, Skill matching, Employee preferences, Break &amp; lunch rules , European Working Time Directive</a:t>
            </a:r>
          </a:p>
          <a:p>
            <a:endParaRPr lang="en-GB" sz="1500">
              <a:effectLst/>
              <a:latin typeface="+mn-lt"/>
              <a:ea typeface="+mn-ea"/>
              <a:cs typeface="+mn-cs"/>
              <a:sym typeface="BrandonGrotesque-Regular"/>
            </a:endParaRPr>
          </a:p>
          <a:p>
            <a:r>
              <a:rPr lang="en-GB" sz="1500" b="1">
                <a:effectLst/>
                <a:latin typeface="+mn-lt"/>
                <a:ea typeface="+mn-ea"/>
                <a:cs typeface="+mn-cs"/>
                <a:sym typeface="BrandonGrotesque-Regular"/>
              </a:rPr>
              <a:t>Fairness</a:t>
            </a:r>
            <a:r>
              <a:rPr lang="en-GB" sz="1500">
                <a:effectLst/>
                <a:latin typeface="+mn-lt"/>
                <a:ea typeface="+mn-ea"/>
                <a:cs typeface="+mn-cs"/>
                <a:sym typeface="BrandonGrotesque-Regular"/>
              </a:rPr>
              <a:t> – Employee Wellbeing – Weighted to achieve work life balance – Happier Engaged workforces are more productive work forces </a:t>
            </a:r>
          </a:p>
          <a:p>
            <a:endParaRPr lang="en-GB" sz="1500">
              <a:effectLst/>
              <a:latin typeface="+mn-lt"/>
              <a:ea typeface="+mn-ea"/>
              <a:cs typeface="+mn-cs"/>
              <a:sym typeface="BrandonGrotesque-Regular"/>
            </a:endParaRPr>
          </a:p>
          <a:p>
            <a:endParaRPr lang="en-GB" sz="1500">
              <a:effectLst/>
              <a:latin typeface="+mn-lt"/>
              <a:ea typeface="+mn-ea"/>
              <a:cs typeface="+mn-cs"/>
              <a:sym typeface="BrandonGrotesque-Regular"/>
            </a:endParaRPr>
          </a:p>
          <a:p>
            <a:pPr>
              <a:defRPr sz="1700"/>
            </a:pPr>
            <a:endParaRPr/>
          </a:p>
        </p:txBody>
      </p:sp>
    </p:spTree>
    <p:extLst>
      <p:ext uri="{BB962C8B-B14F-4D97-AF65-F5344CB8AC3E}">
        <p14:creationId xmlns:p14="http://schemas.microsoft.com/office/powerpoint/2010/main" val="77688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A2975-8FC6-504E-A474-2D526F2E45DB}" type="slidenum">
              <a:rPr lang="en-US" smtClean="0"/>
              <a:t>25</a:t>
            </a:fld>
            <a:endParaRPr lang="en-US"/>
          </a:p>
        </p:txBody>
      </p:sp>
    </p:spTree>
    <p:extLst>
      <p:ext uri="{BB962C8B-B14F-4D97-AF65-F5344CB8AC3E}">
        <p14:creationId xmlns:p14="http://schemas.microsoft.com/office/powerpoint/2010/main" val="31231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0A2975-8FC6-504E-A474-2D526F2E45DB}" type="slidenum">
              <a:rPr lang="en-US" smtClean="0"/>
              <a:t>28</a:t>
            </a:fld>
            <a:endParaRPr lang="en-US"/>
          </a:p>
        </p:txBody>
      </p:sp>
    </p:spTree>
    <p:extLst>
      <p:ext uri="{BB962C8B-B14F-4D97-AF65-F5344CB8AC3E}">
        <p14:creationId xmlns:p14="http://schemas.microsoft.com/office/powerpoint/2010/main" val="2571994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0A2975-8FC6-504E-A474-2D526F2E45DB}" type="slidenum">
              <a:rPr lang="en-US" smtClean="0"/>
              <a:t>31</a:t>
            </a:fld>
            <a:endParaRPr lang="en-US"/>
          </a:p>
        </p:txBody>
      </p:sp>
    </p:spTree>
    <p:extLst>
      <p:ext uri="{BB962C8B-B14F-4D97-AF65-F5344CB8AC3E}">
        <p14:creationId xmlns:p14="http://schemas.microsoft.com/office/powerpoint/2010/main" val="313282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A2975-8FC6-504E-A474-2D526F2E45DB}" type="slidenum">
              <a:rPr lang="en-US" smtClean="0"/>
              <a:t>32</a:t>
            </a:fld>
            <a:endParaRPr lang="en-US"/>
          </a:p>
        </p:txBody>
      </p:sp>
    </p:spTree>
    <p:extLst>
      <p:ext uri="{BB962C8B-B14F-4D97-AF65-F5344CB8AC3E}">
        <p14:creationId xmlns:p14="http://schemas.microsoft.com/office/powerpoint/2010/main" val="233998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313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Cover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B3C5F-26CD-3C46-80A5-B761CB14F166}"/>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 name="Title 1">
            <a:extLst>
              <a:ext uri="{FF2B5EF4-FFF2-40B4-BE49-F238E27FC236}">
                <a16:creationId xmlns:a16="http://schemas.microsoft.com/office/drawing/2014/main" id="{4394F11A-7097-8A46-ACD2-11C585A78244}"/>
              </a:ext>
            </a:extLst>
          </p:cNvPr>
          <p:cNvSpPr>
            <a:spLocks noGrp="1"/>
          </p:cNvSpPr>
          <p:nvPr>
            <p:ph type="ctrTitle" hasCustomPrompt="1"/>
          </p:nvPr>
        </p:nvSpPr>
        <p:spPr>
          <a:xfrm>
            <a:off x="727602" y="1003468"/>
            <a:ext cx="6930338" cy="3057910"/>
          </a:xfrm>
        </p:spPr>
        <p:txBody>
          <a:bodyPr anchor="t" anchorCtr="0">
            <a:normAutofit/>
          </a:bodyPr>
          <a:lstStyle>
            <a:lvl1pPr marL="0" algn="l" defTabSz="914400" rtl="0" eaLnBrk="1" fontAlgn="t" latinLnBrk="0" hangingPunct="1">
              <a:lnSpc>
                <a:spcPct val="80000"/>
              </a:lnSpc>
              <a:defRPr lang="en-US" sz="9000" b="1" kern="1200" spc="-700" dirty="0">
                <a:solidFill>
                  <a:schemeClr val="bg1"/>
                </a:solidFill>
                <a:latin typeface="Arial" panose="020B0604020202020204" pitchFamily="34" charset="0"/>
                <a:ea typeface="+mn-ea"/>
                <a:cs typeface="Arial" panose="020B0604020202020204" pitchFamily="34" charset="0"/>
              </a:defRPr>
            </a:lvl1pPr>
          </a:lstStyle>
          <a:p>
            <a:r>
              <a:rPr lang="en-GB"/>
              <a:t>Changing</a:t>
            </a:r>
            <a:br>
              <a:rPr lang="en-GB"/>
            </a:br>
            <a:r>
              <a:rPr lang="en-GB"/>
              <a:t>Scheduling.</a:t>
            </a:r>
            <a:br>
              <a:rPr lang="en-GB"/>
            </a:br>
            <a:r>
              <a:rPr lang="en-GB"/>
              <a:t>For good.</a:t>
            </a:r>
            <a:endParaRPr lang="en-US"/>
          </a:p>
        </p:txBody>
      </p:sp>
      <p:sp>
        <p:nvSpPr>
          <p:cNvPr id="3" name="Subtitle 2">
            <a:extLst>
              <a:ext uri="{FF2B5EF4-FFF2-40B4-BE49-F238E27FC236}">
                <a16:creationId xmlns:a16="http://schemas.microsoft.com/office/drawing/2014/main" id="{3DD0A07A-B7B4-F146-B73F-61D73A071E33}"/>
              </a:ext>
            </a:extLst>
          </p:cNvPr>
          <p:cNvSpPr>
            <a:spLocks noGrp="1"/>
          </p:cNvSpPr>
          <p:nvPr>
            <p:ph type="subTitle" idx="1" hasCustomPrompt="1"/>
          </p:nvPr>
        </p:nvSpPr>
        <p:spPr>
          <a:xfrm>
            <a:off x="727602" y="4678249"/>
            <a:ext cx="4849368" cy="366458"/>
          </a:xfrm>
        </p:spPr>
        <p:txBody>
          <a:bodyPr>
            <a:normAutofit/>
          </a:bodyPr>
          <a:lstStyle>
            <a:lvl1pPr marL="0" indent="0" algn="l" defTabSz="914400" rtl="0" eaLnBrk="1" latinLnBrk="0" hangingPunct="1">
              <a:lnSpc>
                <a:spcPct val="80000"/>
              </a:lnSpc>
              <a:buNone/>
              <a:defRPr lang="en-US" sz="2400" b="1" kern="1200" spc="-150" dirty="0">
                <a:solidFill>
                  <a:srgbClr val="FF0046"/>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Rotageek</a:t>
            </a:r>
            <a:r>
              <a:rPr lang="en-GB"/>
              <a:t> x client</a:t>
            </a:r>
            <a:endParaRPr lang="en-US"/>
          </a:p>
        </p:txBody>
      </p:sp>
      <p:pic>
        <p:nvPicPr>
          <p:cNvPr id="11" name="Picture 10" descr="A picture containing circle&#10;&#10;Description automatically generated">
            <a:extLst>
              <a:ext uri="{FF2B5EF4-FFF2-40B4-BE49-F238E27FC236}">
                <a16:creationId xmlns:a16="http://schemas.microsoft.com/office/drawing/2014/main" id="{D2597D4A-8E8C-D84B-884E-E8632CEE0D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982665" y="648663"/>
            <a:ext cx="6857998" cy="5560672"/>
          </a:xfrm>
          <a:prstGeom prst="rect">
            <a:avLst/>
          </a:prstGeom>
        </p:spPr>
      </p:pic>
      <p:pic>
        <p:nvPicPr>
          <p:cNvPr id="12" name="Picture 11" descr="Logo&#10;&#10;Description automatically generated">
            <a:extLst>
              <a:ext uri="{FF2B5EF4-FFF2-40B4-BE49-F238E27FC236}">
                <a16:creationId xmlns:a16="http://schemas.microsoft.com/office/drawing/2014/main" id="{90CFF4F8-70A0-6B49-B061-D6FC0298E0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0947" y="5669279"/>
            <a:ext cx="1681332" cy="735541"/>
          </a:xfrm>
          <a:prstGeom prst="rect">
            <a:avLst/>
          </a:prstGeom>
        </p:spPr>
      </p:pic>
    </p:spTree>
    <p:extLst>
      <p:ext uri="{BB962C8B-B14F-4D97-AF65-F5344CB8AC3E}">
        <p14:creationId xmlns:p14="http://schemas.microsoft.com/office/powerpoint/2010/main" val="128433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C86342-CA7E-C09F-C259-CCCEE449722A}"/>
              </a:ext>
            </a:extLst>
          </p:cNvPr>
          <p:cNvSpPr/>
          <p:nvPr userDrawn="1"/>
        </p:nvSpPr>
        <p:spPr>
          <a:xfrm>
            <a:off x="0" y="0"/>
            <a:ext cx="12192000" cy="6858000"/>
          </a:xfrm>
          <a:prstGeom prst="rect">
            <a:avLst/>
          </a:prstGeom>
          <a:solidFill>
            <a:srgbClr val="E5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6" name="Graphic 5">
            <a:extLst>
              <a:ext uri="{FF2B5EF4-FFF2-40B4-BE49-F238E27FC236}">
                <a16:creationId xmlns:a16="http://schemas.microsoft.com/office/drawing/2014/main" id="{F566E28B-DB91-377C-E28B-8BD31D103A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8182" y="6274839"/>
            <a:ext cx="993539" cy="434706"/>
          </a:xfrm>
          <a:prstGeom prst="rect">
            <a:avLst/>
          </a:prstGeom>
        </p:spPr>
      </p:pic>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rgbClr val="0F0F28"/>
                </a:solidFill>
                <a:latin typeface="Arial" panose="020B0604020202020204" pitchFamily="34" charset="0"/>
                <a:ea typeface="+mn-ea"/>
                <a:cs typeface="Arial" panose="020B0604020202020204" pitchFamily="34" charset="0"/>
              </a:defRPr>
            </a:lvl1pPr>
          </a:lstStyle>
          <a:p>
            <a:r>
              <a:rPr lang="en-GB"/>
              <a:t>text title</a:t>
            </a:r>
            <a:endParaRPr lang="en-US"/>
          </a:p>
        </p:txBody>
      </p:sp>
    </p:spTree>
    <p:extLst>
      <p:ext uri="{BB962C8B-B14F-4D97-AF65-F5344CB8AC3E}">
        <p14:creationId xmlns:p14="http://schemas.microsoft.com/office/powerpoint/2010/main" val="4288097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566E28B-DB91-377C-E28B-8BD31D103A9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8182" y="6274839"/>
            <a:ext cx="993539" cy="434706"/>
          </a:xfrm>
          <a:prstGeom prst="rect">
            <a:avLst/>
          </a:prstGeom>
        </p:spPr>
      </p:pic>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rgbClr val="0F0F28"/>
                </a:solidFill>
                <a:latin typeface="Arial" panose="020B0604020202020204" pitchFamily="34" charset="0"/>
                <a:ea typeface="+mn-ea"/>
                <a:cs typeface="Arial" panose="020B0604020202020204" pitchFamily="34" charset="0"/>
              </a:defRPr>
            </a:lvl1pPr>
          </a:lstStyle>
          <a:p>
            <a:r>
              <a:rPr lang="en-GB"/>
              <a:t>text title</a:t>
            </a:r>
            <a:endParaRPr lang="en-US"/>
          </a:p>
        </p:txBody>
      </p:sp>
    </p:spTree>
    <p:extLst>
      <p:ext uri="{BB962C8B-B14F-4D97-AF65-F5344CB8AC3E}">
        <p14:creationId xmlns:p14="http://schemas.microsoft.com/office/powerpoint/2010/main" val="3063843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amp; Text">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8627A91F-6EBD-5A4A-8C9F-050C7E5A11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 picture containing circle&#10;&#10;Description automatically generated">
            <a:extLst>
              <a:ext uri="{FF2B5EF4-FFF2-40B4-BE49-F238E27FC236}">
                <a16:creationId xmlns:a16="http://schemas.microsoft.com/office/drawing/2014/main" id="{35B7E29E-9E48-2D40-9617-A6D427EF49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5677316" y="675857"/>
            <a:ext cx="6858001" cy="5506283"/>
          </a:xfrm>
          <a:prstGeom prst="rect">
            <a:avLst/>
          </a:prstGeom>
        </p:spPr>
      </p:pic>
      <p:pic>
        <p:nvPicPr>
          <p:cNvPr id="12" name="Picture 11">
            <a:extLst>
              <a:ext uri="{FF2B5EF4-FFF2-40B4-BE49-F238E27FC236}">
                <a16:creationId xmlns:a16="http://schemas.microsoft.com/office/drawing/2014/main" id="{EB7FFDFD-C484-B64C-9A54-E4C8C919D9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
        <p:nvSpPr>
          <p:cNvPr id="14" name="Title 1">
            <a:extLst>
              <a:ext uri="{FF2B5EF4-FFF2-40B4-BE49-F238E27FC236}">
                <a16:creationId xmlns:a16="http://schemas.microsoft.com/office/drawing/2014/main" id="{C16CEDC9-D084-B248-91CE-5C41CE4337A8}"/>
              </a:ext>
            </a:extLst>
          </p:cNvPr>
          <p:cNvSpPr>
            <a:spLocks noGrp="1"/>
          </p:cNvSpPr>
          <p:nvPr>
            <p:ph type="title" hasCustomPrompt="1"/>
          </p:nvPr>
        </p:nvSpPr>
        <p:spPr>
          <a:xfrm>
            <a:off x="709873" y="2124024"/>
            <a:ext cx="4262177" cy="3243965"/>
          </a:xfrm>
        </p:spPr>
        <p:txBody>
          <a:bodyPr/>
          <a:lstStyle>
            <a:lvl1pPr>
              <a:lnSpc>
                <a:spcPct val="80000"/>
              </a:lnSpc>
              <a:defRPr lang="en-GB" sz="3200" b="1" kern="1200" spc="-300">
                <a:solidFill>
                  <a:schemeClr val="bg1"/>
                </a:solidFill>
                <a:latin typeface="Arial" panose="020B0604020202020204" pitchFamily="34" charset="0"/>
                <a:ea typeface="+mn-ea"/>
                <a:cs typeface="Arial" panose="020B0604020202020204" pitchFamily="34" charset="0"/>
              </a:defRPr>
            </a:lvl1pPr>
          </a:lstStyle>
          <a:p>
            <a:pPr>
              <a:lnSpc>
                <a:spcPct val="80000"/>
              </a:lnSpc>
            </a:pPr>
            <a:r>
              <a:rPr lang="en-GB" sz="3200" b="1" spc="-150">
                <a:solidFill>
                  <a:schemeClr val="bg1"/>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3200" b="1" spc="-1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309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8" name="Picture 7" descr="A person smiling for the camera&#10;&#10;Description automatically generated with medium confidence">
            <a:extLst>
              <a:ext uri="{FF2B5EF4-FFF2-40B4-BE49-F238E27FC236}">
                <a16:creationId xmlns:a16="http://schemas.microsoft.com/office/drawing/2014/main" id="{6DBDFE71-FDAA-CE40-990B-DF51DF4E82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rgbClr val="FF0046"/>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9" name="Picture 8" descr="A picture containing circle&#10;&#10;Description automatically generated">
            <a:extLst>
              <a:ext uri="{FF2B5EF4-FFF2-40B4-BE49-F238E27FC236}">
                <a16:creationId xmlns:a16="http://schemas.microsoft.com/office/drawing/2014/main" id="{2F553097-DA21-DC4B-B459-3E78B8D871D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6257261" y="923257"/>
            <a:ext cx="6857999" cy="5011479"/>
          </a:xfrm>
          <a:prstGeom prst="rect">
            <a:avLst/>
          </a:prstGeom>
        </p:spPr>
      </p:pic>
      <p:pic>
        <p:nvPicPr>
          <p:cNvPr id="10" name="Picture 9">
            <a:extLst>
              <a:ext uri="{FF2B5EF4-FFF2-40B4-BE49-F238E27FC236}">
                <a16:creationId xmlns:a16="http://schemas.microsoft.com/office/drawing/2014/main" id="{63BD3EBD-7315-EC4A-8446-C45C8BCD59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418518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B3C5F-26CD-3C46-80A5-B761CB14F166}"/>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9" name="Picture 8" descr="A person posing for a picture&#10;&#10;Description automatically generated with medium confidence">
            <a:extLst>
              <a:ext uri="{FF2B5EF4-FFF2-40B4-BE49-F238E27FC236}">
                <a16:creationId xmlns:a16="http://schemas.microsoft.com/office/drawing/2014/main" id="{81F81A94-FC49-B742-AE39-D757E1EE85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8071" y="800100"/>
            <a:ext cx="3505530" cy="5257800"/>
          </a:xfrm>
          <a:prstGeom prst="rect">
            <a:avLst/>
          </a:prstGeom>
        </p:spPr>
      </p:pic>
      <p:pic>
        <p:nvPicPr>
          <p:cNvPr id="7" name="Picture 6" descr="A picture containing sign, soft drink&#10;&#10;Description automatically generated">
            <a:extLst>
              <a:ext uri="{FF2B5EF4-FFF2-40B4-BE49-F238E27FC236}">
                <a16:creationId xmlns:a16="http://schemas.microsoft.com/office/drawing/2014/main" id="{DDDDB6B2-895A-F946-B51F-F63A28C870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55542" y="0"/>
            <a:ext cx="5136458" cy="6858000"/>
          </a:xfrm>
          <a:prstGeom prst="rect">
            <a:avLst/>
          </a:prstGeom>
        </p:spPr>
      </p:pic>
      <p:sp>
        <p:nvSpPr>
          <p:cNvPr id="11" name="Title 1">
            <a:extLst>
              <a:ext uri="{FF2B5EF4-FFF2-40B4-BE49-F238E27FC236}">
                <a16:creationId xmlns:a16="http://schemas.microsoft.com/office/drawing/2014/main" id="{A2662162-3718-C849-AFB6-23739D880154}"/>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12" name="Picture 11">
            <a:extLst>
              <a:ext uri="{FF2B5EF4-FFF2-40B4-BE49-F238E27FC236}">
                <a16:creationId xmlns:a16="http://schemas.microsoft.com/office/drawing/2014/main" id="{679C6443-6CED-C142-9559-B34C5EE62E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2620397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B3C5F-26CD-3C46-80A5-B761CB14F166}"/>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3" name="Picture 2" descr="A picture containing text, person, indoor, working&#10;&#10;Description automatically generated">
            <a:extLst>
              <a:ext uri="{FF2B5EF4-FFF2-40B4-BE49-F238E27FC236}">
                <a16:creationId xmlns:a16="http://schemas.microsoft.com/office/drawing/2014/main" id="{58CCED62-30C9-F3D5-0E2C-E4EC8078B4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890052" y="715617"/>
            <a:ext cx="3897128" cy="5307496"/>
          </a:xfrm>
          <a:prstGeom prst="rect">
            <a:avLst/>
          </a:prstGeom>
        </p:spPr>
      </p:pic>
      <p:pic>
        <p:nvPicPr>
          <p:cNvPr id="7" name="Picture 6" descr="A picture containing sign, soft drink&#10;&#10;Description automatically generated">
            <a:extLst>
              <a:ext uri="{FF2B5EF4-FFF2-40B4-BE49-F238E27FC236}">
                <a16:creationId xmlns:a16="http://schemas.microsoft.com/office/drawing/2014/main" id="{DDDDB6B2-895A-F946-B51F-F63A28C870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55542" y="0"/>
            <a:ext cx="5136458" cy="6858000"/>
          </a:xfrm>
          <a:prstGeom prst="rect">
            <a:avLst/>
          </a:prstGeom>
        </p:spPr>
      </p:pic>
      <p:sp>
        <p:nvSpPr>
          <p:cNvPr id="11" name="Title 1">
            <a:extLst>
              <a:ext uri="{FF2B5EF4-FFF2-40B4-BE49-F238E27FC236}">
                <a16:creationId xmlns:a16="http://schemas.microsoft.com/office/drawing/2014/main" id="{A2662162-3718-C849-AFB6-23739D880154}"/>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12" name="Picture 11">
            <a:extLst>
              <a:ext uri="{FF2B5EF4-FFF2-40B4-BE49-F238E27FC236}">
                <a16:creationId xmlns:a16="http://schemas.microsoft.com/office/drawing/2014/main" id="{679C6443-6CED-C142-9559-B34C5EE62E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3172835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B3C5F-26CD-3C46-80A5-B761CB14F166}"/>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1" name="Title 1">
            <a:extLst>
              <a:ext uri="{FF2B5EF4-FFF2-40B4-BE49-F238E27FC236}">
                <a16:creationId xmlns:a16="http://schemas.microsoft.com/office/drawing/2014/main" id="{A2662162-3718-C849-AFB6-23739D880154}"/>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12" name="Picture 11">
            <a:extLst>
              <a:ext uri="{FF2B5EF4-FFF2-40B4-BE49-F238E27FC236}">
                <a16:creationId xmlns:a16="http://schemas.microsoft.com/office/drawing/2014/main" id="{679C6443-6CED-C142-9559-B34C5EE62E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3258DA6B-AF90-5636-82B0-41348483051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23961" y="0"/>
            <a:ext cx="5670586" cy="6858000"/>
          </a:xfrm>
          <a:prstGeom prst="rect">
            <a:avLst/>
          </a:prstGeom>
        </p:spPr>
      </p:pic>
      <p:pic>
        <p:nvPicPr>
          <p:cNvPr id="4" name="Graphic 3">
            <a:extLst>
              <a:ext uri="{FF2B5EF4-FFF2-40B4-BE49-F238E27FC236}">
                <a16:creationId xmlns:a16="http://schemas.microsoft.com/office/drawing/2014/main" id="{ADAEA673-8CDF-892F-8451-4A34876F856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181963" y="-1"/>
            <a:ext cx="5010037" cy="6858001"/>
          </a:xfrm>
          <a:prstGeom prst="rect">
            <a:avLst/>
          </a:prstGeom>
        </p:spPr>
      </p:pic>
    </p:spTree>
    <p:extLst>
      <p:ext uri="{BB962C8B-B14F-4D97-AF65-F5344CB8AC3E}">
        <p14:creationId xmlns:p14="http://schemas.microsoft.com/office/powerpoint/2010/main" val="1680413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amp; Text 2">
    <p:spTree>
      <p:nvGrpSpPr>
        <p:cNvPr id="1" name=""/>
        <p:cNvGrpSpPr/>
        <p:nvPr/>
      </p:nvGrpSpPr>
      <p:grpSpPr>
        <a:xfrm>
          <a:off x="0" y="0"/>
          <a:ext cx="0" cy="0"/>
          <a:chOff x="0" y="0"/>
          <a:chExt cx="0" cy="0"/>
        </a:xfrm>
      </p:grpSpPr>
      <p:pic>
        <p:nvPicPr>
          <p:cNvPr id="7" name="Picture 6" descr="A picture containing person, outdoor, shop&#10;&#10;Description automatically generated">
            <a:extLst>
              <a:ext uri="{FF2B5EF4-FFF2-40B4-BE49-F238E27FC236}">
                <a16:creationId xmlns:a16="http://schemas.microsoft.com/office/drawing/2014/main" id="{94447B12-44F7-B64C-8A1B-1CBAD5C6D7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picture containing sign, soft drink&#10;&#10;Description automatically generated">
            <a:extLst>
              <a:ext uri="{FF2B5EF4-FFF2-40B4-BE49-F238E27FC236}">
                <a16:creationId xmlns:a16="http://schemas.microsoft.com/office/drawing/2014/main" id="{169FAB15-66BA-5942-A120-67357585700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55542" y="0"/>
            <a:ext cx="5136458" cy="6858000"/>
          </a:xfrm>
          <a:prstGeom prst="rect">
            <a:avLst/>
          </a:prstGeom>
        </p:spPr>
      </p:pic>
      <p:pic>
        <p:nvPicPr>
          <p:cNvPr id="12" name="Picture 11">
            <a:extLst>
              <a:ext uri="{FF2B5EF4-FFF2-40B4-BE49-F238E27FC236}">
                <a16:creationId xmlns:a16="http://schemas.microsoft.com/office/drawing/2014/main" id="{EB7FFDFD-C484-B64C-9A54-E4C8C919D9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
        <p:nvSpPr>
          <p:cNvPr id="9" name="Title 1">
            <a:extLst>
              <a:ext uri="{FF2B5EF4-FFF2-40B4-BE49-F238E27FC236}">
                <a16:creationId xmlns:a16="http://schemas.microsoft.com/office/drawing/2014/main" id="{47BA08E7-3B82-3747-B162-A26B8A3A2F74}"/>
              </a:ext>
            </a:extLst>
          </p:cNvPr>
          <p:cNvSpPr>
            <a:spLocks noGrp="1"/>
          </p:cNvSpPr>
          <p:nvPr>
            <p:ph type="title" hasCustomPrompt="1"/>
          </p:nvPr>
        </p:nvSpPr>
        <p:spPr>
          <a:xfrm>
            <a:off x="709873" y="2124024"/>
            <a:ext cx="4262177" cy="3243965"/>
          </a:xfrm>
        </p:spPr>
        <p:txBody>
          <a:bodyPr/>
          <a:lstStyle>
            <a:lvl1pPr>
              <a:lnSpc>
                <a:spcPct val="80000"/>
              </a:lnSpc>
              <a:defRPr lang="en-GB" sz="3200" b="1" kern="1200" spc="-300">
                <a:solidFill>
                  <a:schemeClr val="bg1"/>
                </a:solidFill>
                <a:latin typeface="Arial" panose="020B0604020202020204" pitchFamily="34" charset="0"/>
                <a:ea typeface="+mn-ea"/>
                <a:cs typeface="Arial" panose="020B0604020202020204" pitchFamily="34" charset="0"/>
              </a:defRPr>
            </a:lvl1pPr>
          </a:lstStyle>
          <a:p>
            <a:pPr>
              <a:lnSpc>
                <a:spcPct val="80000"/>
              </a:lnSpc>
            </a:pPr>
            <a:r>
              <a:rPr lang="en-GB" sz="3200" b="1" spc="-150">
                <a:solidFill>
                  <a:schemeClr val="bg1"/>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3200" b="1" spc="-15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60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_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02F793-501D-1247-9560-000F029E874E}"/>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Picture 7" descr="A person smiling and looking at his phone&#10;&#10;Description automatically generated with low confidence">
            <a:extLst>
              <a:ext uri="{FF2B5EF4-FFF2-40B4-BE49-F238E27FC236}">
                <a16:creationId xmlns:a16="http://schemas.microsoft.com/office/drawing/2014/main" id="{7EFF4AE2-D382-DF48-9816-613B7B1615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321" y="0"/>
            <a:ext cx="4580626" cy="6858000"/>
          </a:xfrm>
          <a:prstGeom prst="rect">
            <a:avLst/>
          </a:prstGeom>
        </p:spPr>
      </p:pic>
      <p:pic>
        <p:nvPicPr>
          <p:cNvPr id="13" name="Picture 12">
            <a:extLst>
              <a:ext uri="{FF2B5EF4-FFF2-40B4-BE49-F238E27FC236}">
                <a16:creationId xmlns:a16="http://schemas.microsoft.com/office/drawing/2014/main" id="{C0EB41D9-DACB-BE4A-98B3-6A5F23E3E8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
        <p:nvSpPr>
          <p:cNvPr id="22" name="Title Placeholder 1">
            <a:extLst>
              <a:ext uri="{FF2B5EF4-FFF2-40B4-BE49-F238E27FC236}">
                <a16:creationId xmlns:a16="http://schemas.microsoft.com/office/drawing/2014/main" id="{21A03A95-1493-3047-BA9A-F54987D72A3E}"/>
              </a:ext>
            </a:extLst>
          </p:cNvPr>
          <p:cNvSpPr>
            <a:spLocks noGrp="1"/>
          </p:cNvSpPr>
          <p:nvPr>
            <p:ph type="title" hasCustomPrompt="1"/>
          </p:nvPr>
        </p:nvSpPr>
        <p:spPr>
          <a:xfrm>
            <a:off x="7243762" y="815370"/>
            <a:ext cx="4138613" cy="2062103"/>
          </a:xfrm>
          <a:prstGeom prst="rect">
            <a:avLst/>
          </a:prstGeom>
        </p:spPr>
        <p:txBody>
          <a:bodyPr vert="horz" wrap="square" lIns="91440" tIns="45720" rIns="91440" bIns="45720" rtlCol="0" anchor="t" anchorCtr="0">
            <a:spAutoFit/>
          </a:bodyPr>
          <a:lstStyle>
            <a:lvl1pPr algn="l" defTabSz="914400" rtl="0" eaLnBrk="1" latinLnBrk="0" hangingPunct="1">
              <a:lnSpc>
                <a:spcPct val="80000"/>
              </a:lnSpc>
              <a:spcBef>
                <a:spcPct val="0"/>
              </a:spcBef>
              <a:buNone/>
              <a:defRPr lang="en-US" sz="4000" b="1" i="0" kern="1200" spc="-150" dirty="0">
                <a:solidFill>
                  <a:schemeClr val="bg1"/>
                </a:solidFill>
                <a:latin typeface="Arial" panose="020B0604020202020204" pitchFamily="34" charset="0"/>
                <a:ea typeface="+mj-ea"/>
                <a:cs typeface="Arial" panose="020B0604020202020204" pitchFamily="34" charset="0"/>
              </a:defRPr>
            </a:lvl1pPr>
          </a:lstStyle>
          <a:p>
            <a:r>
              <a:rPr lang="en-GB"/>
              <a:t>Staff feel empowered to proactively own their rota.</a:t>
            </a:r>
            <a:endParaRPr lang="en-US"/>
          </a:p>
        </p:txBody>
      </p:sp>
      <p:pic>
        <p:nvPicPr>
          <p:cNvPr id="10" name="Picture 9" descr="A picture containing sign, soft drink&#10;&#10;Description automatically generated">
            <a:extLst>
              <a:ext uri="{FF2B5EF4-FFF2-40B4-BE49-F238E27FC236}">
                <a16:creationId xmlns:a16="http://schemas.microsoft.com/office/drawing/2014/main" id="{2E95100E-8DBE-BA42-892B-943E79CFAE7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3279070" y="2384769"/>
            <a:ext cx="3350330" cy="4473231"/>
          </a:xfrm>
          <a:prstGeom prst="rect">
            <a:avLst/>
          </a:prstGeom>
        </p:spPr>
      </p:pic>
      <p:sp>
        <p:nvSpPr>
          <p:cNvPr id="16" name="Text Placeholder 2">
            <a:extLst>
              <a:ext uri="{FF2B5EF4-FFF2-40B4-BE49-F238E27FC236}">
                <a16:creationId xmlns:a16="http://schemas.microsoft.com/office/drawing/2014/main" id="{17BF1104-EF55-2C48-810A-2248C1529082}"/>
              </a:ext>
            </a:extLst>
          </p:cNvPr>
          <p:cNvSpPr>
            <a:spLocks noGrp="1"/>
          </p:cNvSpPr>
          <p:nvPr>
            <p:ph type="body" idx="1" hasCustomPrompt="1"/>
          </p:nvPr>
        </p:nvSpPr>
        <p:spPr>
          <a:xfrm>
            <a:off x="7208836" y="3435668"/>
            <a:ext cx="4138614" cy="2396807"/>
          </a:xfrm>
        </p:spPr>
        <p:txBody>
          <a:bodyPr>
            <a:normAutofit/>
          </a:bodyPr>
          <a:lstStyle>
            <a:lvl1pPr marL="0" indent="0">
              <a:lnSpc>
                <a:spcPct val="110000"/>
              </a:lnSpc>
              <a:buNone/>
              <a:defRPr lang="en-GB" sz="1100" kern="1200" dirty="0">
                <a:solidFill>
                  <a:schemeClr val="bg1"/>
                </a:solidFill>
                <a:latin typeface="Arial" panose="020B0604020202020204" pitchFamily="34" charset="0"/>
                <a:ea typeface="+mn-ea"/>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t>
            </a:r>
            <a:r>
              <a:rPr lang="en-GB" err="1"/>
              <a:t>lectus</a:t>
            </a:r>
            <a:r>
              <a:rPr lang="en-GB"/>
              <a:t> </a:t>
            </a:r>
            <a:r>
              <a:rPr lang="en-GB" err="1"/>
              <a:t>urna</a:t>
            </a:r>
            <a:r>
              <a:rPr lang="en-GB"/>
              <a:t> </a:t>
            </a:r>
            <a:r>
              <a:rPr lang="en-GB" err="1"/>
              <a:t>duis</a:t>
            </a:r>
            <a:r>
              <a:rPr lang="en-GB"/>
              <a:t> convallis convallis </a:t>
            </a:r>
            <a:r>
              <a:rPr lang="en-GB" err="1"/>
              <a:t>tellus</a:t>
            </a:r>
            <a:r>
              <a:rPr lang="en-GB"/>
              <a:t> id </a:t>
            </a:r>
            <a:r>
              <a:rPr lang="en-GB" err="1"/>
              <a:t>interdum</a:t>
            </a:r>
            <a:r>
              <a:rPr lang="en-GB"/>
              <a:t> </a:t>
            </a:r>
            <a:r>
              <a:rPr lang="en-GB" err="1"/>
              <a:t>velit</a:t>
            </a:r>
            <a:r>
              <a:rPr lang="en-GB"/>
              <a:t>. Vestibulum </a:t>
            </a:r>
            <a:r>
              <a:rPr lang="en-GB" err="1"/>
              <a:t>sed</a:t>
            </a:r>
            <a:r>
              <a:rPr lang="en-GB"/>
              <a:t> </a:t>
            </a:r>
            <a:r>
              <a:rPr lang="en-GB" err="1"/>
              <a:t>arcu</a:t>
            </a:r>
            <a:r>
              <a:rPr lang="en-GB"/>
              <a:t> non </a:t>
            </a:r>
            <a:r>
              <a:rPr lang="en-GB" err="1"/>
              <a:t>odio</a:t>
            </a:r>
            <a:r>
              <a:rPr lang="en-GB"/>
              <a:t> </a:t>
            </a:r>
            <a:r>
              <a:rPr lang="en-GB" err="1"/>
              <a:t>euismod</a:t>
            </a:r>
            <a:r>
              <a:rPr lang="en-GB"/>
              <a:t> lacinia. </a:t>
            </a:r>
            <a:r>
              <a:rPr lang="en-GB" err="1"/>
              <a:t>Vel</a:t>
            </a:r>
            <a:r>
              <a:rPr lang="en-GB"/>
              <a:t> </a:t>
            </a:r>
            <a:r>
              <a:rPr lang="en-GB" err="1"/>
              <a:t>facilisis</a:t>
            </a:r>
            <a:r>
              <a:rPr lang="en-GB"/>
              <a:t> </a:t>
            </a:r>
            <a:r>
              <a:rPr lang="en-GB" err="1"/>
              <a:t>volutpat</a:t>
            </a:r>
            <a:r>
              <a:rPr lang="en-GB"/>
              <a:t> </a:t>
            </a:r>
            <a:r>
              <a:rPr lang="en-GB" err="1"/>
              <a:t>est</a:t>
            </a:r>
            <a:r>
              <a:rPr lang="en-GB"/>
              <a:t> </a:t>
            </a:r>
            <a:r>
              <a:rPr lang="en-GB" err="1"/>
              <a:t>velit</a:t>
            </a:r>
            <a:r>
              <a:rPr lang="en-GB"/>
              <a:t> </a:t>
            </a:r>
            <a:r>
              <a:rPr lang="en-GB" err="1"/>
              <a:t>egestas</a:t>
            </a:r>
            <a:r>
              <a:rPr lang="en-GB"/>
              <a:t> dui id </a:t>
            </a:r>
            <a:r>
              <a:rPr lang="en-GB" err="1"/>
              <a:t>ornare</a:t>
            </a:r>
            <a:r>
              <a:rPr lang="en-GB"/>
              <a:t>. </a:t>
            </a:r>
            <a:r>
              <a:rPr lang="en-GB" err="1"/>
              <a:t>Pellentesque</a:t>
            </a:r>
            <a:r>
              <a:rPr lang="en-GB"/>
              <a:t> </a:t>
            </a:r>
            <a:r>
              <a:rPr lang="en-GB" err="1"/>
              <a:t>elit</a:t>
            </a:r>
            <a:r>
              <a:rPr lang="en-GB"/>
              <a:t> </a:t>
            </a:r>
            <a:r>
              <a:rPr lang="en-GB" err="1"/>
              <a:t>eget</a:t>
            </a:r>
            <a:r>
              <a:rPr lang="en-GB"/>
              <a:t> gravida cum sociis </a:t>
            </a:r>
            <a:r>
              <a:rPr lang="en-GB" err="1"/>
              <a:t>natoque</a:t>
            </a:r>
            <a:r>
              <a:rPr lang="en-GB"/>
              <a:t> </a:t>
            </a:r>
            <a:r>
              <a:rPr lang="en-GB" err="1"/>
              <a:t>penatibus</a:t>
            </a:r>
            <a:r>
              <a:rPr lang="en-GB"/>
              <a:t>. </a:t>
            </a:r>
            <a:r>
              <a:rPr lang="en-GB" err="1"/>
              <a:t>Amet</a:t>
            </a:r>
            <a:r>
              <a:rPr lang="en-GB"/>
              <a:t> </a:t>
            </a:r>
            <a:r>
              <a:rPr lang="en-GB" err="1"/>
              <a:t>facilisis</a:t>
            </a:r>
            <a:r>
              <a:rPr lang="en-GB"/>
              <a:t> magna </a:t>
            </a:r>
            <a:r>
              <a:rPr lang="en-GB" err="1"/>
              <a:t>etiam</a:t>
            </a:r>
            <a:r>
              <a:rPr lang="en-GB"/>
              <a:t> </a:t>
            </a:r>
            <a:r>
              <a:rPr lang="en-GB" err="1"/>
              <a:t>tempor</a:t>
            </a:r>
            <a:r>
              <a:rPr lang="en-GB"/>
              <a:t> </a:t>
            </a:r>
            <a:r>
              <a:rPr lang="en-GB" err="1"/>
              <a:t>orci</a:t>
            </a:r>
            <a:r>
              <a:rPr lang="en-GB"/>
              <a:t> </a:t>
            </a:r>
            <a:r>
              <a:rPr lang="en-GB" err="1"/>
              <a:t>eu</a:t>
            </a:r>
            <a:r>
              <a:rPr lang="en-GB"/>
              <a:t> </a:t>
            </a:r>
            <a:r>
              <a:rPr lang="en-GB" err="1"/>
              <a:t>lobortis</a:t>
            </a:r>
            <a:r>
              <a:rPr lang="en-GB"/>
              <a:t> </a:t>
            </a:r>
            <a:r>
              <a:rPr lang="en-GB" err="1"/>
              <a:t>elementum</a:t>
            </a:r>
            <a:r>
              <a:rPr lang="en-GB"/>
              <a:t>. Integer </a:t>
            </a:r>
            <a:r>
              <a:rPr lang="en-GB" err="1"/>
              <a:t>eget</a:t>
            </a:r>
            <a:r>
              <a:rPr lang="en-GB"/>
              <a:t> </a:t>
            </a:r>
            <a:r>
              <a:rPr lang="en-GB" err="1"/>
              <a:t>aliquet</a:t>
            </a:r>
            <a:r>
              <a:rPr lang="en-GB"/>
              <a:t> </a:t>
            </a:r>
            <a:r>
              <a:rPr lang="en-GB" err="1"/>
              <a:t>nibh</a:t>
            </a:r>
            <a:r>
              <a:rPr lang="en-GB"/>
              <a:t> </a:t>
            </a:r>
            <a:r>
              <a:rPr lang="en-GB" err="1"/>
              <a:t>praesent</a:t>
            </a:r>
            <a:r>
              <a:rPr lang="en-GB"/>
              <a:t> </a:t>
            </a:r>
            <a:r>
              <a:rPr lang="en-GB" err="1"/>
              <a:t>tristique</a:t>
            </a:r>
            <a:r>
              <a:rPr lang="en-GB"/>
              <a:t> magna sit </a:t>
            </a:r>
            <a:r>
              <a:rPr lang="en-GB" err="1"/>
              <a:t>amet</a:t>
            </a:r>
            <a:r>
              <a:rPr lang="en-GB"/>
              <a:t>. </a:t>
            </a:r>
            <a:r>
              <a:rPr lang="en-GB" err="1"/>
              <a:t>Nullam</a:t>
            </a:r>
            <a:r>
              <a:rPr lang="en-GB"/>
              <a:t> </a:t>
            </a:r>
            <a:r>
              <a:rPr lang="en-GB" err="1"/>
              <a:t>eget</a:t>
            </a:r>
            <a:r>
              <a:rPr lang="en-GB"/>
              <a:t> </a:t>
            </a:r>
            <a:r>
              <a:rPr lang="en-GB" err="1"/>
              <a:t>felis</a:t>
            </a:r>
            <a:r>
              <a:rPr lang="en-GB"/>
              <a:t> </a:t>
            </a:r>
            <a:r>
              <a:rPr lang="en-GB" err="1"/>
              <a:t>eget</a:t>
            </a:r>
            <a:r>
              <a:rPr lang="en-GB"/>
              <a:t> </a:t>
            </a:r>
            <a:r>
              <a:rPr lang="en-GB" err="1"/>
              <a:t>nunc</a:t>
            </a:r>
            <a:r>
              <a:rPr lang="en-GB"/>
              <a:t> </a:t>
            </a:r>
            <a:r>
              <a:rPr lang="en-GB" err="1"/>
              <a:t>lobortis</a:t>
            </a:r>
            <a:r>
              <a:rPr lang="en-GB"/>
              <a:t>. Dictum </a:t>
            </a:r>
            <a:r>
              <a:rPr lang="en-GB" err="1"/>
              <a:t>varius</a:t>
            </a:r>
            <a:r>
              <a:rPr lang="en-GB"/>
              <a:t> </a:t>
            </a:r>
            <a:r>
              <a:rPr lang="en-GB" err="1"/>
              <a:t>duis</a:t>
            </a:r>
            <a:r>
              <a:rPr lang="en-GB"/>
              <a:t> at </a:t>
            </a:r>
            <a:r>
              <a:rPr lang="en-GB" err="1"/>
              <a:t>consectetur</a:t>
            </a:r>
            <a:r>
              <a:rPr lang="en-GB"/>
              <a:t> lorem </a:t>
            </a:r>
            <a:r>
              <a:rPr lang="en-GB" err="1"/>
              <a:t>donec</a:t>
            </a:r>
            <a:r>
              <a:rPr lang="en-GB"/>
              <a:t> </a:t>
            </a:r>
            <a:r>
              <a:rPr lang="en-GB" err="1"/>
              <a:t>massa</a:t>
            </a:r>
            <a:r>
              <a:rPr lang="en-GB"/>
              <a:t> </a:t>
            </a:r>
            <a:r>
              <a:rPr lang="en-GB" err="1"/>
              <a:t>sapien</a:t>
            </a:r>
            <a:endParaRPr lang="en-GB"/>
          </a:p>
        </p:txBody>
      </p:sp>
    </p:spTree>
    <p:extLst>
      <p:ext uri="{BB962C8B-B14F-4D97-AF65-F5344CB8AC3E}">
        <p14:creationId xmlns:p14="http://schemas.microsoft.com/office/powerpoint/2010/main" val="3641880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p:spTree>
      <p:nvGrpSpPr>
        <p:cNvPr id="1" name=""/>
        <p:cNvGrpSpPr/>
        <p:nvPr/>
      </p:nvGrpSpPr>
      <p:grpSpPr>
        <a:xfrm>
          <a:off x="0" y="0"/>
          <a:ext cx="0" cy="0"/>
          <a:chOff x="0" y="0"/>
          <a:chExt cx="0" cy="0"/>
        </a:xfrm>
      </p:grpSpPr>
      <p:pic>
        <p:nvPicPr>
          <p:cNvPr id="11" name="Picture 10" descr="A picture containing person, indoor, clothes&#10;&#10;Description automatically generated">
            <a:extLst>
              <a:ext uri="{FF2B5EF4-FFF2-40B4-BE49-F238E27FC236}">
                <a16:creationId xmlns:a16="http://schemas.microsoft.com/office/drawing/2014/main" id="{7286B57C-56F6-E249-A8D3-D80CD5520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pic>
        <p:nvPicPr>
          <p:cNvPr id="12" name="Picture 11" descr="Background pattern&#10;&#10;Description automatically generated">
            <a:extLst>
              <a:ext uri="{FF2B5EF4-FFF2-40B4-BE49-F238E27FC236}">
                <a16:creationId xmlns:a16="http://schemas.microsoft.com/office/drawing/2014/main" id="{868B800E-4704-CA4F-8E87-084576ABFE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06726" y="449566"/>
            <a:ext cx="1796903" cy="2301268"/>
          </a:xfrm>
          <a:prstGeom prst="rect">
            <a:avLst/>
          </a:prstGeom>
        </p:spPr>
      </p:pic>
      <p:pic>
        <p:nvPicPr>
          <p:cNvPr id="13" name="Picture 12">
            <a:extLst>
              <a:ext uri="{FF2B5EF4-FFF2-40B4-BE49-F238E27FC236}">
                <a16:creationId xmlns:a16="http://schemas.microsoft.com/office/drawing/2014/main" id="{C0EB41D9-DACB-BE4A-98B3-6A5F23E3E8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
        <p:nvSpPr>
          <p:cNvPr id="14" name="Text Placeholder 3">
            <a:extLst>
              <a:ext uri="{FF2B5EF4-FFF2-40B4-BE49-F238E27FC236}">
                <a16:creationId xmlns:a16="http://schemas.microsoft.com/office/drawing/2014/main" id="{03DB50B0-20F1-604C-B800-8E53DF0B6B72}"/>
              </a:ext>
            </a:extLst>
          </p:cNvPr>
          <p:cNvSpPr>
            <a:spLocks noGrp="1"/>
          </p:cNvSpPr>
          <p:nvPr>
            <p:ph type="body" sz="half" idx="14" hasCustomPrompt="1"/>
          </p:nvPr>
        </p:nvSpPr>
        <p:spPr>
          <a:xfrm>
            <a:off x="5686426"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15" name="Text Placeholder 3">
            <a:extLst>
              <a:ext uri="{FF2B5EF4-FFF2-40B4-BE49-F238E27FC236}">
                <a16:creationId xmlns:a16="http://schemas.microsoft.com/office/drawing/2014/main" id="{1536AC34-932A-F04F-A525-8A7C0FFD69FD}"/>
              </a:ext>
            </a:extLst>
          </p:cNvPr>
          <p:cNvSpPr>
            <a:spLocks noGrp="1"/>
          </p:cNvSpPr>
          <p:nvPr>
            <p:ph type="body" sz="half" idx="15" hasCustomPrompt="1"/>
          </p:nvPr>
        </p:nvSpPr>
        <p:spPr>
          <a:xfrm>
            <a:off x="8767764"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22" name="Title Placeholder 1">
            <a:extLst>
              <a:ext uri="{FF2B5EF4-FFF2-40B4-BE49-F238E27FC236}">
                <a16:creationId xmlns:a16="http://schemas.microsoft.com/office/drawing/2014/main" id="{21A03A95-1493-3047-BA9A-F54987D72A3E}"/>
              </a:ext>
            </a:extLst>
          </p:cNvPr>
          <p:cNvSpPr>
            <a:spLocks noGrp="1"/>
          </p:cNvSpPr>
          <p:nvPr>
            <p:ph type="title" hasCustomPrompt="1"/>
          </p:nvPr>
        </p:nvSpPr>
        <p:spPr>
          <a:xfrm>
            <a:off x="5686426" y="815370"/>
            <a:ext cx="4888809" cy="1998176"/>
          </a:xfrm>
          <a:prstGeom prst="rect">
            <a:avLst/>
          </a:prstGeom>
        </p:spPr>
        <p:txBody>
          <a:bodyPr vert="horz" wrap="square" lIns="91440" tIns="45720" rIns="91440" bIns="45720" rtlCol="0" anchor="t" anchorCtr="0">
            <a:spAutoFit/>
          </a:bodyPr>
          <a:lstStyle>
            <a:lvl1pPr>
              <a:lnSpc>
                <a:spcPct val="70000"/>
              </a:lnSpc>
              <a:defRPr spc="-150">
                <a:solidFill>
                  <a:srgbClr val="FF0046"/>
                </a:solidFill>
              </a:defRPr>
            </a:lvl1pPr>
          </a:lstStyle>
          <a:p>
            <a:r>
              <a:rPr lang="en-GB"/>
              <a:t>Staff feel</a:t>
            </a:r>
            <a:br>
              <a:rPr lang="en-GB"/>
            </a:br>
            <a:r>
              <a:rPr lang="en-GB"/>
              <a:t>empowered to proactively own their rota.</a:t>
            </a:r>
            <a:endParaRPr lang="en-US"/>
          </a:p>
        </p:txBody>
      </p:sp>
    </p:spTree>
    <p:extLst>
      <p:ext uri="{BB962C8B-B14F-4D97-AF65-F5344CB8AC3E}">
        <p14:creationId xmlns:p14="http://schemas.microsoft.com/office/powerpoint/2010/main" val="1297291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Front Cover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B3C5F-26CD-3C46-80A5-B761CB14F166}"/>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9" name="Picture 8" descr="A person posing for a picture&#10;&#10;Description automatically generated with medium confidence">
            <a:extLst>
              <a:ext uri="{FF2B5EF4-FFF2-40B4-BE49-F238E27FC236}">
                <a16:creationId xmlns:a16="http://schemas.microsoft.com/office/drawing/2014/main" id="{81F81A94-FC49-B742-AE39-D757E1EE85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68071" y="800100"/>
            <a:ext cx="3505530" cy="5257800"/>
          </a:xfrm>
          <a:prstGeom prst="rect">
            <a:avLst/>
          </a:prstGeom>
        </p:spPr>
      </p:pic>
      <p:pic>
        <p:nvPicPr>
          <p:cNvPr id="10" name="Picture 9">
            <a:extLst>
              <a:ext uri="{FF2B5EF4-FFF2-40B4-BE49-F238E27FC236}">
                <a16:creationId xmlns:a16="http://schemas.microsoft.com/office/drawing/2014/main" id="{E453BFFA-799F-224B-AE29-019BA9612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7163" y="5856347"/>
            <a:ext cx="1263764" cy="331802"/>
          </a:xfrm>
          <a:prstGeom prst="rect">
            <a:avLst/>
          </a:prstGeom>
        </p:spPr>
      </p:pic>
      <p:sp>
        <p:nvSpPr>
          <p:cNvPr id="2" name="Title 1">
            <a:extLst>
              <a:ext uri="{FF2B5EF4-FFF2-40B4-BE49-F238E27FC236}">
                <a16:creationId xmlns:a16="http://schemas.microsoft.com/office/drawing/2014/main" id="{4394F11A-7097-8A46-ACD2-11C585A78244}"/>
              </a:ext>
            </a:extLst>
          </p:cNvPr>
          <p:cNvSpPr>
            <a:spLocks noGrp="1"/>
          </p:cNvSpPr>
          <p:nvPr>
            <p:ph type="ctrTitle" hasCustomPrompt="1"/>
          </p:nvPr>
        </p:nvSpPr>
        <p:spPr>
          <a:xfrm>
            <a:off x="727602" y="1003468"/>
            <a:ext cx="6930338" cy="3057910"/>
          </a:xfrm>
        </p:spPr>
        <p:txBody>
          <a:bodyPr anchor="t" anchorCtr="0">
            <a:normAutofit/>
          </a:bodyPr>
          <a:lstStyle>
            <a:lvl1pPr marL="0" algn="l" defTabSz="914400" rtl="0" eaLnBrk="1" fontAlgn="t" latinLnBrk="0" hangingPunct="1">
              <a:lnSpc>
                <a:spcPct val="80000"/>
              </a:lnSpc>
              <a:defRPr lang="en-US" sz="9000" b="1" kern="1200" spc="-700" dirty="0">
                <a:solidFill>
                  <a:schemeClr val="bg1"/>
                </a:solidFill>
                <a:latin typeface="Arial" panose="020B0604020202020204" pitchFamily="34" charset="0"/>
                <a:ea typeface="+mn-ea"/>
                <a:cs typeface="Arial" panose="020B0604020202020204" pitchFamily="34" charset="0"/>
              </a:defRPr>
            </a:lvl1pPr>
          </a:lstStyle>
          <a:p>
            <a:r>
              <a:rPr lang="en-GB"/>
              <a:t>Changing</a:t>
            </a:r>
            <a:br>
              <a:rPr lang="en-GB"/>
            </a:br>
            <a:r>
              <a:rPr lang="en-GB"/>
              <a:t>Scheduling.</a:t>
            </a:r>
            <a:br>
              <a:rPr lang="en-GB"/>
            </a:br>
            <a:r>
              <a:rPr lang="en-GB"/>
              <a:t>For good.</a:t>
            </a:r>
            <a:endParaRPr lang="en-US"/>
          </a:p>
        </p:txBody>
      </p:sp>
      <p:sp>
        <p:nvSpPr>
          <p:cNvPr id="3" name="Subtitle 2">
            <a:extLst>
              <a:ext uri="{FF2B5EF4-FFF2-40B4-BE49-F238E27FC236}">
                <a16:creationId xmlns:a16="http://schemas.microsoft.com/office/drawing/2014/main" id="{3DD0A07A-B7B4-F146-B73F-61D73A071E33}"/>
              </a:ext>
            </a:extLst>
          </p:cNvPr>
          <p:cNvSpPr>
            <a:spLocks noGrp="1"/>
          </p:cNvSpPr>
          <p:nvPr>
            <p:ph type="subTitle" idx="1" hasCustomPrompt="1"/>
          </p:nvPr>
        </p:nvSpPr>
        <p:spPr>
          <a:xfrm>
            <a:off x="727602" y="4678249"/>
            <a:ext cx="4849368" cy="366458"/>
          </a:xfrm>
        </p:spPr>
        <p:txBody>
          <a:bodyPr>
            <a:normAutofit/>
          </a:bodyPr>
          <a:lstStyle>
            <a:lvl1pPr marL="0" indent="0" algn="l" defTabSz="914400" rtl="0" eaLnBrk="1" latinLnBrk="0" hangingPunct="1">
              <a:lnSpc>
                <a:spcPct val="80000"/>
              </a:lnSpc>
              <a:buNone/>
              <a:defRPr lang="en-US" sz="2400" b="1" kern="1200" spc="-150" dirty="0">
                <a:solidFill>
                  <a:srgbClr val="21163C"/>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err="1"/>
              <a:t>Rotageek</a:t>
            </a:r>
            <a:r>
              <a:rPr lang="en-GB"/>
              <a:t> x client</a:t>
            </a:r>
            <a:endParaRPr lang="en-US"/>
          </a:p>
        </p:txBody>
      </p:sp>
      <p:pic>
        <p:nvPicPr>
          <p:cNvPr id="7" name="Picture 6" descr="A picture containing sign, soft drink&#10;&#10;Description automatically generated">
            <a:extLst>
              <a:ext uri="{FF2B5EF4-FFF2-40B4-BE49-F238E27FC236}">
                <a16:creationId xmlns:a16="http://schemas.microsoft.com/office/drawing/2014/main" id="{DDDDB6B2-895A-F946-B51F-F63A28C870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055542" y="0"/>
            <a:ext cx="5136458" cy="6858000"/>
          </a:xfrm>
          <a:prstGeom prst="rect">
            <a:avLst/>
          </a:prstGeom>
        </p:spPr>
      </p:pic>
    </p:spTree>
    <p:extLst>
      <p:ext uri="{BB962C8B-B14F-4D97-AF65-F5344CB8AC3E}">
        <p14:creationId xmlns:p14="http://schemas.microsoft.com/office/powerpoint/2010/main" val="3486169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2">
    <p:spTree>
      <p:nvGrpSpPr>
        <p:cNvPr id="1" name=""/>
        <p:cNvGrpSpPr/>
        <p:nvPr/>
      </p:nvGrpSpPr>
      <p:grpSpPr>
        <a:xfrm>
          <a:off x="0" y="0"/>
          <a:ext cx="0" cy="0"/>
          <a:chOff x="0" y="0"/>
          <a:chExt cx="0" cy="0"/>
        </a:xfrm>
      </p:grpSpPr>
      <p:pic>
        <p:nvPicPr>
          <p:cNvPr id="8" name="Picture 7" descr="A person wearing a hat&#10;&#10;Description automatically generated with medium confidence">
            <a:extLst>
              <a:ext uri="{FF2B5EF4-FFF2-40B4-BE49-F238E27FC236}">
                <a16:creationId xmlns:a16="http://schemas.microsoft.com/office/drawing/2014/main" id="{DF84D90B-C39B-4644-A9F9-B2E34A085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60018" y="0"/>
            <a:ext cx="4572000" cy="5940601"/>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6EA95F3A-6DF3-A54C-90EE-6DE95C63BF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8025433" y="2691430"/>
            <a:ext cx="5341137" cy="2992003"/>
          </a:xfrm>
          <a:prstGeom prst="rect">
            <a:avLst/>
          </a:prstGeom>
        </p:spPr>
      </p:pic>
      <p:sp>
        <p:nvSpPr>
          <p:cNvPr id="14" name="Text Placeholder 3">
            <a:extLst>
              <a:ext uri="{FF2B5EF4-FFF2-40B4-BE49-F238E27FC236}">
                <a16:creationId xmlns:a16="http://schemas.microsoft.com/office/drawing/2014/main" id="{03DB50B0-20F1-604C-B800-8E53DF0B6B72}"/>
              </a:ext>
            </a:extLst>
          </p:cNvPr>
          <p:cNvSpPr>
            <a:spLocks noGrp="1"/>
          </p:cNvSpPr>
          <p:nvPr>
            <p:ph type="body" sz="half" idx="14" hasCustomPrompt="1"/>
          </p:nvPr>
        </p:nvSpPr>
        <p:spPr>
          <a:xfrm>
            <a:off x="804083"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15" name="Text Placeholder 3">
            <a:extLst>
              <a:ext uri="{FF2B5EF4-FFF2-40B4-BE49-F238E27FC236}">
                <a16:creationId xmlns:a16="http://schemas.microsoft.com/office/drawing/2014/main" id="{1536AC34-932A-F04F-A525-8A7C0FFD69FD}"/>
              </a:ext>
            </a:extLst>
          </p:cNvPr>
          <p:cNvSpPr>
            <a:spLocks noGrp="1"/>
          </p:cNvSpPr>
          <p:nvPr>
            <p:ph type="body" sz="half" idx="15" hasCustomPrompt="1"/>
          </p:nvPr>
        </p:nvSpPr>
        <p:spPr>
          <a:xfrm>
            <a:off x="3885421"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22" name="Title Placeholder 1">
            <a:extLst>
              <a:ext uri="{FF2B5EF4-FFF2-40B4-BE49-F238E27FC236}">
                <a16:creationId xmlns:a16="http://schemas.microsoft.com/office/drawing/2014/main" id="{21A03A95-1493-3047-BA9A-F54987D72A3E}"/>
              </a:ext>
            </a:extLst>
          </p:cNvPr>
          <p:cNvSpPr>
            <a:spLocks noGrp="1"/>
          </p:cNvSpPr>
          <p:nvPr>
            <p:ph type="title" hasCustomPrompt="1"/>
          </p:nvPr>
        </p:nvSpPr>
        <p:spPr>
          <a:xfrm>
            <a:off x="804083" y="815370"/>
            <a:ext cx="5695950" cy="1524200"/>
          </a:xfrm>
          <a:prstGeom prst="rect">
            <a:avLst/>
          </a:prstGeom>
        </p:spPr>
        <p:txBody>
          <a:bodyPr vert="horz" wrap="square" lIns="91440" tIns="45720" rIns="91440" bIns="45720" rtlCol="0" anchor="t" anchorCtr="0">
            <a:spAutoFit/>
          </a:bodyPr>
          <a:lstStyle>
            <a:lvl1pPr algn="l" defTabSz="914400" rtl="0" eaLnBrk="1" latinLnBrk="0" hangingPunct="1">
              <a:lnSpc>
                <a:spcPct val="70000"/>
              </a:lnSpc>
              <a:spcBef>
                <a:spcPct val="0"/>
              </a:spcBef>
              <a:buNone/>
              <a:defRPr lang="en-US" sz="4400" b="1" i="0" kern="1200" spc="-150" dirty="0">
                <a:solidFill>
                  <a:srgbClr val="FF0046"/>
                </a:solidFill>
                <a:latin typeface="Arial" panose="020B0604020202020204" pitchFamily="34" charset="0"/>
                <a:ea typeface="+mj-ea"/>
                <a:cs typeface="Arial" panose="020B0604020202020204" pitchFamily="34" charset="0"/>
              </a:defRPr>
            </a:lvl1pPr>
          </a:lstStyle>
          <a:p>
            <a:r>
              <a:rPr lang="en-GB"/>
              <a:t>Staff feel empowered to proactively own their rota.</a:t>
            </a:r>
            <a:endParaRPr lang="en-US"/>
          </a:p>
        </p:txBody>
      </p:sp>
      <p:pic>
        <p:nvPicPr>
          <p:cNvPr id="16" name="Graphic 15">
            <a:extLst>
              <a:ext uri="{FF2B5EF4-FFF2-40B4-BE49-F238E27FC236}">
                <a16:creationId xmlns:a16="http://schemas.microsoft.com/office/drawing/2014/main" id="{9264B441-7C3A-DD42-9D31-A92DCA8B32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182" y="6274839"/>
            <a:ext cx="993539" cy="434706"/>
          </a:xfrm>
          <a:prstGeom prst="rect">
            <a:avLst/>
          </a:prstGeom>
        </p:spPr>
      </p:pic>
    </p:spTree>
    <p:extLst>
      <p:ext uri="{BB962C8B-B14F-4D97-AF65-F5344CB8AC3E}">
        <p14:creationId xmlns:p14="http://schemas.microsoft.com/office/powerpoint/2010/main" val="4210499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mage &amp; text pullout">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9264B441-7C3A-DD42-9D31-A92DCA8B3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8182" y="6274839"/>
            <a:ext cx="993539" cy="434706"/>
          </a:xfrm>
          <a:prstGeom prst="rect">
            <a:avLst/>
          </a:prstGeom>
        </p:spPr>
      </p:pic>
      <p:pic>
        <p:nvPicPr>
          <p:cNvPr id="7" name="Picture 6" descr="A picture containing person, outdoor, shop&#10;&#10;Description automatically generated">
            <a:extLst>
              <a:ext uri="{FF2B5EF4-FFF2-40B4-BE49-F238E27FC236}">
                <a16:creationId xmlns:a16="http://schemas.microsoft.com/office/drawing/2014/main" id="{7794E288-D72E-DC4C-8142-8E798A5AB39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12192000" cy="2477386"/>
          </a:xfrm>
          <a:prstGeom prst="rect">
            <a:avLst/>
          </a:prstGeom>
        </p:spPr>
      </p:pic>
      <p:pic>
        <p:nvPicPr>
          <p:cNvPr id="12" name="Picture 11">
            <a:extLst>
              <a:ext uri="{FF2B5EF4-FFF2-40B4-BE49-F238E27FC236}">
                <a16:creationId xmlns:a16="http://schemas.microsoft.com/office/drawing/2014/main" id="{9AC56830-36CD-0942-9223-90B568499AAC}"/>
              </a:ext>
            </a:extLst>
          </p:cNvPr>
          <p:cNvPicPr>
            <a:picLocks/>
          </p:cNvPicPr>
          <p:nvPr userDrawn="1"/>
        </p:nvPicPr>
        <p:blipFill rotWithShape="1">
          <a:blip r:embed="rId5" cstate="screen">
            <a:extLst>
              <a:ext uri="{28A0092B-C50C-407E-A947-70E740481C1C}">
                <a14:useLocalDpi xmlns:a14="http://schemas.microsoft.com/office/drawing/2010/main"/>
              </a:ext>
            </a:extLst>
          </a:blip>
          <a:srcRect t="-1"/>
          <a:stretch/>
        </p:blipFill>
        <p:spPr>
          <a:xfrm rot="5400000">
            <a:off x="4866744" y="-4866744"/>
            <a:ext cx="2476800" cy="12210291"/>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C192841F-CD23-9F49-95FA-83F1216A77C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4456" y="1647860"/>
            <a:ext cx="5155433" cy="4701138"/>
          </a:xfrm>
          <a:prstGeom prst="rect">
            <a:avLst/>
          </a:prstGeom>
        </p:spPr>
      </p:pic>
      <p:sp>
        <p:nvSpPr>
          <p:cNvPr id="14" name="Title 1">
            <a:extLst>
              <a:ext uri="{FF2B5EF4-FFF2-40B4-BE49-F238E27FC236}">
                <a16:creationId xmlns:a16="http://schemas.microsoft.com/office/drawing/2014/main" id="{44FDB8B3-B10A-9947-80BA-457339EA12F6}"/>
              </a:ext>
            </a:extLst>
          </p:cNvPr>
          <p:cNvSpPr>
            <a:spLocks noGrp="1"/>
          </p:cNvSpPr>
          <p:nvPr>
            <p:ph type="title" hasCustomPrompt="1"/>
          </p:nvPr>
        </p:nvSpPr>
        <p:spPr>
          <a:xfrm>
            <a:off x="6739198" y="2942448"/>
            <a:ext cx="4262177" cy="3243965"/>
          </a:xfrm>
        </p:spPr>
        <p:txBody>
          <a:bodyPr/>
          <a:lstStyle>
            <a:lvl1pPr>
              <a:lnSpc>
                <a:spcPct val="80000"/>
              </a:lnSpc>
              <a:defRPr lang="en-GB" sz="3200" b="1" kern="1200" spc="-300">
                <a:solidFill>
                  <a:srgbClr val="21163C"/>
                </a:solidFill>
                <a:latin typeface="Arial" panose="020B0604020202020204" pitchFamily="34" charset="0"/>
                <a:ea typeface="+mn-ea"/>
                <a:cs typeface="Arial" panose="020B0604020202020204" pitchFamily="34" charset="0"/>
              </a:defRPr>
            </a:lvl1pPr>
          </a:lstStyle>
          <a:p>
            <a:pPr>
              <a:lnSpc>
                <a:spcPct val="80000"/>
              </a:lnSpc>
            </a:pPr>
            <a:r>
              <a:rPr lang="en-GB" sz="3200" b="1" spc="-150">
                <a:solidFill>
                  <a:schemeClr val="bg1"/>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3200" b="1" spc="-150">
              <a:solidFill>
                <a:schemeClr val="bg1"/>
              </a:solidFill>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A3537F58-8E30-9E4C-8D82-C0BE4FCED81D}"/>
              </a:ext>
            </a:extLst>
          </p:cNvPr>
          <p:cNvSpPr>
            <a:spLocks noGrp="1"/>
          </p:cNvSpPr>
          <p:nvPr>
            <p:ph type="body" sz="half" idx="14" hasCustomPrompt="1"/>
          </p:nvPr>
        </p:nvSpPr>
        <p:spPr>
          <a:xfrm>
            <a:off x="3747308" y="2942448"/>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340514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amp; Text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BC5B93-A8E0-B843-8924-F8414ADA0D42}"/>
              </a:ext>
            </a:extLst>
          </p:cNvPr>
          <p:cNvSpPr/>
          <p:nvPr userDrawn="1"/>
        </p:nvSpPr>
        <p:spPr>
          <a:xfrm>
            <a:off x="0" y="0"/>
            <a:ext cx="12192000" cy="6858000"/>
          </a:xfrm>
          <a:prstGeom prst="rect">
            <a:avLst/>
          </a:prstGeom>
          <a:solidFill>
            <a:srgbClr val="E5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9" name="Picture 8" descr="A picture containing circle&#10;&#10;Description automatically generated">
            <a:extLst>
              <a:ext uri="{FF2B5EF4-FFF2-40B4-BE49-F238E27FC236}">
                <a16:creationId xmlns:a16="http://schemas.microsoft.com/office/drawing/2014/main" id="{6EA95F3A-6DF3-A54C-90EE-6DE95C63B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8025433" y="2691430"/>
            <a:ext cx="5341137" cy="2992003"/>
          </a:xfrm>
          <a:prstGeom prst="rect">
            <a:avLst/>
          </a:prstGeom>
        </p:spPr>
      </p:pic>
      <p:sp>
        <p:nvSpPr>
          <p:cNvPr id="14" name="Text Placeholder 3">
            <a:extLst>
              <a:ext uri="{FF2B5EF4-FFF2-40B4-BE49-F238E27FC236}">
                <a16:creationId xmlns:a16="http://schemas.microsoft.com/office/drawing/2014/main" id="{03DB50B0-20F1-604C-B800-8E53DF0B6B72}"/>
              </a:ext>
            </a:extLst>
          </p:cNvPr>
          <p:cNvSpPr>
            <a:spLocks noGrp="1"/>
          </p:cNvSpPr>
          <p:nvPr>
            <p:ph type="body" sz="half" idx="14" hasCustomPrompt="1"/>
          </p:nvPr>
        </p:nvSpPr>
        <p:spPr>
          <a:xfrm>
            <a:off x="804083"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15" name="Text Placeholder 3">
            <a:extLst>
              <a:ext uri="{FF2B5EF4-FFF2-40B4-BE49-F238E27FC236}">
                <a16:creationId xmlns:a16="http://schemas.microsoft.com/office/drawing/2014/main" id="{1536AC34-932A-F04F-A525-8A7C0FFD69FD}"/>
              </a:ext>
            </a:extLst>
          </p:cNvPr>
          <p:cNvSpPr>
            <a:spLocks noGrp="1"/>
          </p:cNvSpPr>
          <p:nvPr>
            <p:ph type="body" sz="half" idx="15" hasCustomPrompt="1"/>
          </p:nvPr>
        </p:nvSpPr>
        <p:spPr>
          <a:xfrm>
            <a:off x="3885421"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pic>
        <p:nvPicPr>
          <p:cNvPr id="16" name="Graphic 15">
            <a:extLst>
              <a:ext uri="{FF2B5EF4-FFF2-40B4-BE49-F238E27FC236}">
                <a16:creationId xmlns:a16="http://schemas.microsoft.com/office/drawing/2014/main" id="{9264B441-7C3A-DD42-9D31-A92DCA8B32F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182" y="6274839"/>
            <a:ext cx="993539" cy="434706"/>
          </a:xfrm>
          <a:prstGeom prst="rect">
            <a:avLst/>
          </a:prstGeom>
        </p:spPr>
      </p:pic>
      <p:sp>
        <p:nvSpPr>
          <p:cNvPr id="3" name="Text Placeholder 2">
            <a:extLst>
              <a:ext uri="{FF2B5EF4-FFF2-40B4-BE49-F238E27FC236}">
                <a16:creationId xmlns:a16="http://schemas.microsoft.com/office/drawing/2014/main" id="{8BED389F-8587-5B52-E0C0-E328D3E9A872}"/>
              </a:ext>
            </a:extLst>
          </p:cNvPr>
          <p:cNvSpPr>
            <a:spLocks noGrp="1"/>
          </p:cNvSpPr>
          <p:nvPr>
            <p:ph type="body" sz="quarter" idx="16" hasCustomPrompt="1"/>
          </p:nvPr>
        </p:nvSpPr>
        <p:spPr>
          <a:xfrm>
            <a:off x="725488" y="685800"/>
            <a:ext cx="5775325" cy="2047875"/>
          </a:xfrm>
        </p:spPr>
        <p:txBody>
          <a:bodyPr>
            <a:normAutofit/>
          </a:bodyPr>
          <a:lstStyle>
            <a:lvl1pPr marL="0" indent="0">
              <a:buNone/>
              <a:defRPr lang="en-GB" sz="4400" b="1" i="0" kern="1200" spc="-150" dirty="0">
                <a:solidFill>
                  <a:srgbClr val="FF0046"/>
                </a:solidFill>
                <a:latin typeface="Arial" panose="020B0604020202020204" pitchFamily="34" charset="0"/>
                <a:ea typeface="+mj-ea"/>
                <a:cs typeface="Arial" panose="020B0604020202020204" pitchFamily="34" charset="0"/>
              </a:defRPr>
            </a:lvl1pPr>
          </a:lstStyle>
          <a:p>
            <a:pPr lvl="0"/>
            <a:r>
              <a:rPr lang="en-US"/>
              <a:t>Relaying the prospects challenges</a:t>
            </a:r>
            <a:endParaRPr lang="en-GB"/>
          </a:p>
        </p:txBody>
      </p:sp>
    </p:spTree>
    <p:extLst>
      <p:ext uri="{BB962C8B-B14F-4D97-AF65-F5344CB8AC3E}">
        <p14:creationId xmlns:p14="http://schemas.microsoft.com/office/powerpoint/2010/main" val="3634763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amp; Text 3">
    <p:spTree>
      <p:nvGrpSpPr>
        <p:cNvPr id="1" name=""/>
        <p:cNvGrpSpPr/>
        <p:nvPr/>
      </p:nvGrpSpPr>
      <p:grpSpPr>
        <a:xfrm>
          <a:off x="0" y="0"/>
          <a:ext cx="0" cy="0"/>
          <a:chOff x="0" y="0"/>
          <a:chExt cx="0" cy="0"/>
        </a:xfrm>
      </p:grpSpPr>
      <p:pic>
        <p:nvPicPr>
          <p:cNvPr id="8" name="Picture 7" descr="A person smiling for the camera&#10;&#10;Description automatically generated with medium confidence">
            <a:extLst>
              <a:ext uri="{FF2B5EF4-FFF2-40B4-BE49-F238E27FC236}">
                <a16:creationId xmlns:a16="http://schemas.microsoft.com/office/drawing/2014/main" id="{0F09B9F9-E4E8-A543-B01E-806845D351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20000" y="0"/>
            <a:ext cx="4572000" cy="6858000"/>
          </a:xfrm>
          <a:prstGeom prst="rect">
            <a:avLst/>
          </a:prstGeom>
        </p:spPr>
      </p:pic>
      <p:pic>
        <p:nvPicPr>
          <p:cNvPr id="9" name="Picture 8" descr="Background pattern&#10;&#10;Description automatically generated">
            <a:extLst>
              <a:ext uri="{FF2B5EF4-FFF2-40B4-BE49-F238E27FC236}">
                <a16:creationId xmlns:a16="http://schemas.microsoft.com/office/drawing/2014/main" id="{AA6C274D-FC30-7847-8BC5-A5B9A726F6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224" r="-7438" b="-31239"/>
          <a:stretch/>
        </p:blipFill>
        <p:spPr>
          <a:xfrm rot="16200000">
            <a:off x="3678863" y="0"/>
            <a:ext cx="6858000" cy="6858000"/>
          </a:xfrm>
          <a:prstGeom prst="rect">
            <a:avLst/>
          </a:prstGeom>
        </p:spPr>
      </p:pic>
      <p:pic>
        <p:nvPicPr>
          <p:cNvPr id="13" name="Picture 12">
            <a:extLst>
              <a:ext uri="{FF2B5EF4-FFF2-40B4-BE49-F238E27FC236}">
                <a16:creationId xmlns:a16="http://schemas.microsoft.com/office/drawing/2014/main" id="{C0EB41D9-DACB-BE4A-98B3-6A5F23E3E8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
        <p:nvSpPr>
          <p:cNvPr id="14" name="Text Placeholder 3">
            <a:extLst>
              <a:ext uri="{FF2B5EF4-FFF2-40B4-BE49-F238E27FC236}">
                <a16:creationId xmlns:a16="http://schemas.microsoft.com/office/drawing/2014/main" id="{03DB50B0-20F1-604C-B800-8E53DF0B6B72}"/>
              </a:ext>
            </a:extLst>
          </p:cNvPr>
          <p:cNvSpPr>
            <a:spLocks noGrp="1"/>
          </p:cNvSpPr>
          <p:nvPr>
            <p:ph type="body" sz="half" idx="14" hasCustomPrompt="1"/>
          </p:nvPr>
        </p:nvSpPr>
        <p:spPr>
          <a:xfrm>
            <a:off x="830886" y="2890532"/>
            <a:ext cx="4041151"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a:t>
            </a:r>
          </a:p>
        </p:txBody>
      </p:sp>
      <p:sp>
        <p:nvSpPr>
          <p:cNvPr id="22" name="Title Placeholder 1">
            <a:extLst>
              <a:ext uri="{FF2B5EF4-FFF2-40B4-BE49-F238E27FC236}">
                <a16:creationId xmlns:a16="http://schemas.microsoft.com/office/drawing/2014/main" id="{21A03A95-1493-3047-BA9A-F54987D72A3E}"/>
              </a:ext>
            </a:extLst>
          </p:cNvPr>
          <p:cNvSpPr>
            <a:spLocks noGrp="1"/>
          </p:cNvSpPr>
          <p:nvPr>
            <p:ph type="title" hasCustomPrompt="1"/>
          </p:nvPr>
        </p:nvSpPr>
        <p:spPr>
          <a:xfrm>
            <a:off x="830887" y="815370"/>
            <a:ext cx="5133976" cy="1998176"/>
          </a:xfrm>
          <a:prstGeom prst="rect">
            <a:avLst/>
          </a:prstGeom>
        </p:spPr>
        <p:txBody>
          <a:bodyPr vert="horz" wrap="square" lIns="91440" tIns="45720" rIns="91440" bIns="45720" rtlCol="0" anchor="t" anchorCtr="0">
            <a:spAutoFit/>
          </a:bodyPr>
          <a:lstStyle>
            <a:lvl1pPr algn="l" defTabSz="914400" rtl="0" eaLnBrk="1" latinLnBrk="0" hangingPunct="1">
              <a:lnSpc>
                <a:spcPct val="70000"/>
              </a:lnSpc>
              <a:spcBef>
                <a:spcPct val="0"/>
              </a:spcBef>
              <a:buNone/>
              <a:defRPr lang="en-US" sz="4400" b="1" i="0" kern="1200" spc="-150" dirty="0">
                <a:solidFill>
                  <a:srgbClr val="FF0046"/>
                </a:solidFill>
                <a:latin typeface="Arial" panose="020B0604020202020204" pitchFamily="34" charset="0"/>
                <a:ea typeface="+mj-ea"/>
                <a:cs typeface="Arial" panose="020B0604020202020204" pitchFamily="34" charset="0"/>
              </a:defRPr>
            </a:lvl1pPr>
          </a:lstStyle>
          <a:p>
            <a:r>
              <a:rPr lang="en-GB"/>
              <a:t>Staff feel empowered to proactively own their rota.</a:t>
            </a:r>
            <a:endParaRPr lang="en-US"/>
          </a:p>
        </p:txBody>
      </p:sp>
      <p:pic>
        <p:nvPicPr>
          <p:cNvPr id="10" name="Graphic 9">
            <a:extLst>
              <a:ext uri="{FF2B5EF4-FFF2-40B4-BE49-F238E27FC236}">
                <a16:creationId xmlns:a16="http://schemas.microsoft.com/office/drawing/2014/main" id="{B938E825-D643-8F4D-9A4E-E3D0B98C438B}"/>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8182" y="6274839"/>
            <a:ext cx="993539" cy="434706"/>
          </a:xfrm>
          <a:prstGeom prst="rect">
            <a:avLst/>
          </a:prstGeom>
        </p:spPr>
      </p:pic>
    </p:spTree>
    <p:extLst>
      <p:ext uri="{BB962C8B-B14F-4D97-AF65-F5344CB8AC3E}">
        <p14:creationId xmlns:p14="http://schemas.microsoft.com/office/powerpoint/2010/main" val="1217438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text pull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BC5B93-A8E0-B843-8924-F8414ADA0D42}"/>
              </a:ext>
            </a:extLst>
          </p:cNvPr>
          <p:cNvSpPr/>
          <p:nvPr userDrawn="1"/>
        </p:nvSpPr>
        <p:spPr>
          <a:xfrm>
            <a:off x="0" y="0"/>
            <a:ext cx="12192000" cy="6858000"/>
          </a:xfrm>
          <a:prstGeom prst="rect">
            <a:avLst/>
          </a:prstGeom>
          <a:solidFill>
            <a:srgbClr val="E5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Picture 7" descr="A person with her arms crossed&#10;&#10;Description automatically generated with medium confidence">
            <a:extLst>
              <a:ext uri="{FF2B5EF4-FFF2-40B4-BE49-F238E27FC236}">
                <a16:creationId xmlns:a16="http://schemas.microsoft.com/office/drawing/2014/main" id="{5070EEB1-0EC3-434E-9FAA-D1F38E5266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89767" y="1786270"/>
            <a:ext cx="8441436" cy="5071730"/>
          </a:xfrm>
          <a:prstGeom prst="rect">
            <a:avLst/>
          </a:prstGeom>
        </p:spPr>
      </p:pic>
      <p:pic>
        <p:nvPicPr>
          <p:cNvPr id="11" name="Picture 10" descr="A picture containing circle&#10;&#10;Description automatically generated">
            <a:extLst>
              <a:ext uri="{FF2B5EF4-FFF2-40B4-BE49-F238E27FC236}">
                <a16:creationId xmlns:a16="http://schemas.microsoft.com/office/drawing/2014/main" id="{9CAEEDD4-6FE7-334A-9BE4-86EDC25518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7750418" y="-35822"/>
            <a:ext cx="4405757" cy="4477406"/>
          </a:xfrm>
          <a:prstGeom prst="rect">
            <a:avLst/>
          </a:prstGeom>
        </p:spPr>
      </p:pic>
      <p:sp>
        <p:nvSpPr>
          <p:cNvPr id="22" name="Title Placeholder 1">
            <a:extLst>
              <a:ext uri="{FF2B5EF4-FFF2-40B4-BE49-F238E27FC236}">
                <a16:creationId xmlns:a16="http://schemas.microsoft.com/office/drawing/2014/main" id="{21A03A95-1493-3047-BA9A-F54987D72A3E}"/>
              </a:ext>
            </a:extLst>
          </p:cNvPr>
          <p:cNvSpPr>
            <a:spLocks noGrp="1"/>
          </p:cNvSpPr>
          <p:nvPr>
            <p:ph type="title" hasCustomPrompt="1"/>
          </p:nvPr>
        </p:nvSpPr>
        <p:spPr>
          <a:xfrm>
            <a:off x="804083" y="815370"/>
            <a:ext cx="5695950" cy="4031873"/>
          </a:xfrm>
          <a:prstGeom prst="rect">
            <a:avLst/>
          </a:prstGeom>
        </p:spPr>
        <p:txBody>
          <a:bodyPr vert="horz" wrap="square" lIns="91440" tIns="45720" rIns="91440" bIns="45720" rtlCol="0" anchor="t" anchorCtr="0">
            <a:spAutoFit/>
          </a:bodyPr>
          <a:lstStyle>
            <a:lvl1pPr>
              <a:lnSpc>
                <a:spcPct val="80000"/>
              </a:lnSpc>
              <a:defRPr sz="3600">
                <a:solidFill>
                  <a:srgbClr val="0F0F28"/>
                </a:solidFill>
              </a:defRPr>
            </a:lvl1pPr>
          </a:lstStyle>
          <a:p>
            <a:pPr>
              <a:lnSpc>
                <a:spcPct val="80000"/>
              </a:lnSpc>
            </a:pPr>
            <a:r>
              <a:rPr lang="en-GB" sz="4000" b="1" spc="-150">
                <a:solidFill>
                  <a:srgbClr val="0F0F28"/>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4000" b="1" spc="-150">
              <a:solidFill>
                <a:srgbClr val="0F0F28"/>
              </a:solidFill>
              <a:latin typeface="Arial" panose="020B0604020202020204" pitchFamily="34" charset="0"/>
              <a:cs typeface="Arial" panose="020B0604020202020204" pitchFamily="34" charset="0"/>
            </a:endParaRPr>
          </a:p>
        </p:txBody>
      </p:sp>
      <p:pic>
        <p:nvPicPr>
          <p:cNvPr id="16" name="Graphic 15">
            <a:extLst>
              <a:ext uri="{FF2B5EF4-FFF2-40B4-BE49-F238E27FC236}">
                <a16:creationId xmlns:a16="http://schemas.microsoft.com/office/drawing/2014/main" id="{9264B441-7C3A-DD42-9D31-A92DCA8B32F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182" y="6274839"/>
            <a:ext cx="993539" cy="434706"/>
          </a:xfrm>
          <a:prstGeom prst="rect">
            <a:avLst/>
          </a:prstGeom>
        </p:spPr>
      </p:pic>
    </p:spTree>
    <p:extLst>
      <p:ext uri="{BB962C8B-B14F-4D97-AF65-F5344CB8AC3E}">
        <p14:creationId xmlns:p14="http://schemas.microsoft.com/office/powerpoint/2010/main" val="1750608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devic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BC5B93-A8E0-B843-8924-F8414ADA0D42}"/>
              </a:ext>
            </a:extLst>
          </p:cNvPr>
          <p:cNvSpPr/>
          <p:nvPr userDrawn="1"/>
        </p:nvSpPr>
        <p:spPr>
          <a:xfrm>
            <a:off x="0" y="0"/>
            <a:ext cx="12192000" cy="6858000"/>
          </a:xfrm>
          <a:prstGeom prst="rect">
            <a:avLst/>
          </a:prstGeom>
          <a:solidFill>
            <a:srgbClr val="E5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4" name="Text Placeholder 3">
            <a:extLst>
              <a:ext uri="{FF2B5EF4-FFF2-40B4-BE49-F238E27FC236}">
                <a16:creationId xmlns:a16="http://schemas.microsoft.com/office/drawing/2014/main" id="{03DB50B0-20F1-604C-B800-8E53DF0B6B72}"/>
              </a:ext>
            </a:extLst>
          </p:cNvPr>
          <p:cNvSpPr>
            <a:spLocks noGrp="1"/>
          </p:cNvSpPr>
          <p:nvPr>
            <p:ph type="body" sz="half" idx="14" hasCustomPrompt="1"/>
          </p:nvPr>
        </p:nvSpPr>
        <p:spPr>
          <a:xfrm>
            <a:off x="804083"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15" name="Text Placeholder 3">
            <a:extLst>
              <a:ext uri="{FF2B5EF4-FFF2-40B4-BE49-F238E27FC236}">
                <a16:creationId xmlns:a16="http://schemas.microsoft.com/office/drawing/2014/main" id="{1536AC34-932A-F04F-A525-8A7C0FFD69FD}"/>
              </a:ext>
            </a:extLst>
          </p:cNvPr>
          <p:cNvSpPr>
            <a:spLocks noGrp="1"/>
          </p:cNvSpPr>
          <p:nvPr>
            <p:ph type="body" sz="half" idx="15" hasCustomPrompt="1"/>
          </p:nvPr>
        </p:nvSpPr>
        <p:spPr>
          <a:xfrm>
            <a:off x="3885421" y="2890532"/>
            <a:ext cx="2614612" cy="2867329"/>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b="0"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Lorem ipsum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dolor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adipiscing</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do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eiusmod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incididunt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labore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et dolore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lectus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urna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convallis convallis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tellus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interdum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Vestibulum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sed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arcu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non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odio</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euismod</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lacinia.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volutpat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est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egestas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dui id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ornare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Pellentesque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elit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gravida cum sociis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natoque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penatibus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facilisis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etiam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tempor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orci</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eu</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elementum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Integer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aliquet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nibh</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praesent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tristique</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magna sit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amet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Nullam</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felis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eget</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nunc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lobortis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Dictum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varius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duis</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consectetur</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lorem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donec</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massa</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r>
              <a:rPr kumimoji="0" lang="en-GB" sz="1100" b="0" i="0" u="none" strike="noStrike" kern="1200" cap="none" spc="0" normalizeH="0" baseline="0" noProof="0" err="1">
                <a:ln>
                  <a:noFill/>
                </a:ln>
                <a:solidFill>
                  <a:srgbClr val="0F0F28"/>
                </a:solidFill>
                <a:effectLst/>
                <a:uLnTx/>
                <a:uFillTx/>
                <a:latin typeface="Arial" panose="020B0604020202020204" pitchFamily="34" charset="0"/>
                <a:ea typeface="+mn-ea"/>
                <a:cs typeface="Arial" panose="020B0604020202020204" pitchFamily="34" charset="0"/>
              </a:rPr>
              <a:t>sapien</a:t>
            </a:r>
            <a:r>
              <a:rPr kumimoji="0" lang="en-GB" sz="1100" b="0" i="0" u="none" strike="noStrike" kern="1200" cap="none" spc="0" normalizeH="0" baseline="0" noProof="0">
                <a:ln>
                  <a:noFill/>
                </a:ln>
                <a:solidFill>
                  <a:srgbClr val="0F0F28"/>
                </a:solidFill>
                <a:effectLst/>
                <a:uLnTx/>
                <a:uFillTx/>
                <a:latin typeface="Arial" panose="020B0604020202020204" pitchFamily="34" charset="0"/>
                <a:ea typeface="+mn-ea"/>
                <a:cs typeface="Arial" panose="020B0604020202020204" pitchFamily="34" charset="0"/>
              </a:rPr>
              <a:t>. </a:t>
            </a:r>
          </a:p>
        </p:txBody>
      </p:sp>
      <p:sp>
        <p:nvSpPr>
          <p:cNvPr id="22" name="Title Placeholder 1">
            <a:extLst>
              <a:ext uri="{FF2B5EF4-FFF2-40B4-BE49-F238E27FC236}">
                <a16:creationId xmlns:a16="http://schemas.microsoft.com/office/drawing/2014/main" id="{21A03A95-1493-3047-BA9A-F54987D72A3E}"/>
              </a:ext>
            </a:extLst>
          </p:cNvPr>
          <p:cNvSpPr>
            <a:spLocks noGrp="1"/>
          </p:cNvSpPr>
          <p:nvPr>
            <p:ph type="title" hasCustomPrompt="1"/>
          </p:nvPr>
        </p:nvSpPr>
        <p:spPr>
          <a:xfrm>
            <a:off x="804083" y="815370"/>
            <a:ext cx="5695950" cy="1524200"/>
          </a:xfrm>
          <a:prstGeom prst="rect">
            <a:avLst/>
          </a:prstGeom>
        </p:spPr>
        <p:txBody>
          <a:bodyPr vert="horz" wrap="square" lIns="91440" tIns="45720" rIns="91440" bIns="45720" rtlCol="0" anchor="t" anchorCtr="0">
            <a:spAutoFit/>
          </a:bodyPr>
          <a:lstStyle>
            <a:lvl1pPr algn="l" defTabSz="914400" rtl="0" eaLnBrk="1" latinLnBrk="0" hangingPunct="1">
              <a:lnSpc>
                <a:spcPct val="70000"/>
              </a:lnSpc>
              <a:spcBef>
                <a:spcPct val="0"/>
              </a:spcBef>
              <a:buNone/>
              <a:defRPr lang="en-US" sz="4400" b="1" i="0" kern="1200" spc="-150" dirty="0">
                <a:solidFill>
                  <a:srgbClr val="0F0F28"/>
                </a:solidFill>
                <a:latin typeface="Arial" panose="020B0604020202020204" pitchFamily="34" charset="0"/>
                <a:ea typeface="+mj-ea"/>
                <a:cs typeface="Arial" panose="020B0604020202020204" pitchFamily="34" charset="0"/>
              </a:defRPr>
            </a:lvl1pPr>
          </a:lstStyle>
          <a:p>
            <a:r>
              <a:rPr lang="en-GB"/>
              <a:t>Staff feel empowered to proactively own their rota.</a:t>
            </a:r>
            <a:endParaRPr lang="en-US"/>
          </a:p>
        </p:txBody>
      </p:sp>
      <p:pic>
        <p:nvPicPr>
          <p:cNvPr id="16" name="Graphic 15">
            <a:extLst>
              <a:ext uri="{FF2B5EF4-FFF2-40B4-BE49-F238E27FC236}">
                <a16:creationId xmlns:a16="http://schemas.microsoft.com/office/drawing/2014/main" id="{9264B441-7C3A-DD42-9D31-A92DCA8B32F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8182" y="6274839"/>
            <a:ext cx="993539" cy="434706"/>
          </a:xfrm>
          <a:prstGeom prst="rect">
            <a:avLst/>
          </a:prstGeom>
        </p:spPr>
      </p:pic>
      <p:pic>
        <p:nvPicPr>
          <p:cNvPr id="8" name="Picture 7" descr="A picture containing circle&#10;&#10;Description automatically generated">
            <a:extLst>
              <a:ext uri="{FF2B5EF4-FFF2-40B4-BE49-F238E27FC236}">
                <a16:creationId xmlns:a16="http://schemas.microsoft.com/office/drawing/2014/main" id="{BC7D6FB1-E711-5640-B049-95A1533ABF5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flipH="1">
            <a:off x="7486352" y="-37953"/>
            <a:ext cx="4667694" cy="474360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25808F6C-411F-694F-BB48-E9A619BE43D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48397" y="1860697"/>
            <a:ext cx="5293656" cy="4827181"/>
          </a:xfrm>
          <a:prstGeom prst="rect">
            <a:avLst/>
          </a:prstGeom>
        </p:spPr>
      </p:pic>
    </p:spTree>
    <p:extLst>
      <p:ext uri="{BB962C8B-B14F-4D97-AF65-F5344CB8AC3E}">
        <p14:creationId xmlns:p14="http://schemas.microsoft.com/office/powerpoint/2010/main" val="185609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ullout text &amp; devi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A13866-4CEC-EB46-89C9-2F08AA7CF14C}"/>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7" name="Picture 6" descr="Background pattern&#10;&#10;Description automatically generated">
            <a:extLst>
              <a:ext uri="{FF2B5EF4-FFF2-40B4-BE49-F238E27FC236}">
                <a16:creationId xmlns:a16="http://schemas.microsoft.com/office/drawing/2014/main" id="{8144B430-6EEE-B54B-B205-DA24450950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8520" y="-18288"/>
            <a:ext cx="2861767" cy="4498848"/>
          </a:xfrm>
          <a:prstGeom prst="rect">
            <a:avLst/>
          </a:prstGeom>
        </p:spPr>
      </p:pic>
      <p:pic>
        <p:nvPicPr>
          <p:cNvPr id="8" name="Picture 7" descr="Graphical user interface, text, application, Teams&#10;&#10;Description automatically generated">
            <a:extLst>
              <a:ext uri="{FF2B5EF4-FFF2-40B4-BE49-F238E27FC236}">
                <a16:creationId xmlns:a16="http://schemas.microsoft.com/office/drawing/2014/main" id="{E8F4FBEE-9A1E-DE46-A336-584E81DF88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56040" y="1679944"/>
            <a:ext cx="4586510" cy="5178056"/>
          </a:xfrm>
          <a:prstGeom prst="rect">
            <a:avLst/>
          </a:prstGeom>
        </p:spPr>
      </p:pic>
      <p:sp>
        <p:nvSpPr>
          <p:cNvPr id="2" name="Title 1">
            <a:extLst>
              <a:ext uri="{FF2B5EF4-FFF2-40B4-BE49-F238E27FC236}">
                <a16:creationId xmlns:a16="http://schemas.microsoft.com/office/drawing/2014/main" id="{120AB5A8-89F2-9747-88C5-B980F7CA9D0E}"/>
              </a:ext>
            </a:extLst>
          </p:cNvPr>
          <p:cNvSpPr>
            <a:spLocks noGrp="1"/>
          </p:cNvSpPr>
          <p:nvPr>
            <p:ph type="title" hasCustomPrompt="1"/>
          </p:nvPr>
        </p:nvSpPr>
        <p:spPr>
          <a:xfrm>
            <a:off x="933945" y="1555125"/>
            <a:ext cx="5048250" cy="3637919"/>
          </a:xfrm>
        </p:spPr>
        <p:txBody>
          <a:bodyPr/>
          <a:lstStyle>
            <a:lvl1pPr>
              <a:lnSpc>
                <a:spcPct val="80000"/>
              </a:lnSpc>
              <a:defRPr sz="3600">
                <a:solidFill>
                  <a:schemeClr val="bg1"/>
                </a:solidFill>
              </a:defRPr>
            </a:lvl1pPr>
          </a:lstStyle>
          <a:p>
            <a:pPr>
              <a:lnSpc>
                <a:spcPct val="80000"/>
              </a:lnSpc>
            </a:pPr>
            <a:r>
              <a:rPr lang="en-GB" sz="3600" b="1" spc="-150">
                <a:solidFill>
                  <a:schemeClr val="bg1"/>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3600" b="1" spc="-15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6AB9431-3109-C94A-87CD-8BA6621451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801229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ullout text &amp; devic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A13866-4CEC-EB46-89C9-2F08AA7CF14C}"/>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 name="Title 1">
            <a:extLst>
              <a:ext uri="{FF2B5EF4-FFF2-40B4-BE49-F238E27FC236}">
                <a16:creationId xmlns:a16="http://schemas.microsoft.com/office/drawing/2014/main" id="{120AB5A8-89F2-9747-88C5-B980F7CA9D0E}"/>
              </a:ext>
            </a:extLst>
          </p:cNvPr>
          <p:cNvSpPr>
            <a:spLocks noGrp="1"/>
          </p:cNvSpPr>
          <p:nvPr>
            <p:ph type="title" hasCustomPrompt="1"/>
          </p:nvPr>
        </p:nvSpPr>
        <p:spPr>
          <a:xfrm>
            <a:off x="933945" y="1555125"/>
            <a:ext cx="5048250" cy="3637919"/>
          </a:xfrm>
        </p:spPr>
        <p:txBody>
          <a:bodyPr/>
          <a:lstStyle>
            <a:lvl1pPr>
              <a:lnSpc>
                <a:spcPct val="80000"/>
              </a:lnSpc>
              <a:defRPr sz="3600">
                <a:solidFill>
                  <a:schemeClr val="bg1"/>
                </a:solidFill>
              </a:defRPr>
            </a:lvl1pPr>
          </a:lstStyle>
          <a:p>
            <a:pPr>
              <a:lnSpc>
                <a:spcPct val="80000"/>
              </a:lnSpc>
            </a:pPr>
            <a:r>
              <a:rPr lang="en-GB" sz="3600" b="1" spc="-150">
                <a:solidFill>
                  <a:schemeClr val="bg1"/>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3600" b="1" spc="-15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6AB9431-3109-C94A-87CD-8BA6621451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pic>
        <p:nvPicPr>
          <p:cNvPr id="10" name="Picture 9" descr="Background pattern&#10;&#10;Description automatically generated">
            <a:extLst>
              <a:ext uri="{FF2B5EF4-FFF2-40B4-BE49-F238E27FC236}">
                <a16:creationId xmlns:a16="http://schemas.microsoft.com/office/drawing/2014/main" id="{8899BC8D-D22A-DC42-9F08-C20CFAF3B5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056040" y="0"/>
            <a:ext cx="2948320" cy="3775871"/>
          </a:xfrm>
          <a:prstGeom prst="rect">
            <a:avLst/>
          </a:prstGeom>
        </p:spPr>
      </p:pic>
      <p:pic>
        <p:nvPicPr>
          <p:cNvPr id="8" name="Picture 7" descr="Graphical user interface, text, application, Teams&#10;&#10;Description automatically generated">
            <a:extLst>
              <a:ext uri="{FF2B5EF4-FFF2-40B4-BE49-F238E27FC236}">
                <a16:creationId xmlns:a16="http://schemas.microsoft.com/office/drawing/2014/main" id="{E8F4FBEE-9A1E-DE46-A336-584E81DF883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056040" y="1679944"/>
            <a:ext cx="4586510" cy="5178056"/>
          </a:xfrm>
          <a:prstGeom prst="rect">
            <a:avLst/>
          </a:prstGeom>
        </p:spPr>
      </p:pic>
    </p:spTree>
    <p:extLst>
      <p:ext uri="{BB962C8B-B14F-4D97-AF65-F5344CB8AC3E}">
        <p14:creationId xmlns:p14="http://schemas.microsoft.com/office/powerpoint/2010/main" val="2962649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ullout text &amp; devic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A13866-4CEC-EB46-89C9-2F08AA7CF14C}"/>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2" name="Title 1">
            <a:extLst>
              <a:ext uri="{FF2B5EF4-FFF2-40B4-BE49-F238E27FC236}">
                <a16:creationId xmlns:a16="http://schemas.microsoft.com/office/drawing/2014/main" id="{120AB5A8-89F2-9747-88C5-B980F7CA9D0E}"/>
              </a:ext>
            </a:extLst>
          </p:cNvPr>
          <p:cNvSpPr>
            <a:spLocks noGrp="1"/>
          </p:cNvSpPr>
          <p:nvPr>
            <p:ph type="title" hasCustomPrompt="1"/>
          </p:nvPr>
        </p:nvSpPr>
        <p:spPr>
          <a:xfrm>
            <a:off x="933945" y="1555125"/>
            <a:ext cx="5048250" cy="3637919"/>
          </a:xfrm>
        </p:spPr>
        <p:txBody>
          <a:bodyPr/>
          <a:lstStyle>
            <a:lvl1pPr>
              <a:lnSpc>
                <a:spcPct val="80000"/>
              </a:lnSpc>
              <a:defRPr sz="3600">
                <a:solidFill>
                  <a:schemeClr val="bg1"/>
                </a:solidFill>
              </a:defRPr>
            </a:lvl1pPr>
          </a:lstStyle>
          <a:p>
            <a:pPr>
              <a:lnSpc>
                <a:spcPct val="80000"/>
              </a:lnSpc>
            </a:pPr>
            <a:r>
              <a:rPr lang="en-GB" sz="3600" b="1" spc="-150">
                <a:solidFill>
                  <a:schemeClr val="bg1"/>
                </a:solidFill>
                <a:latin typeface="Arial" panose="020B0604020202020204" pitchFamily="34" charset="0"/>
                <a:cs typeface="Arial" panose="020B0604020202020204" pitchFamily="34" charset="0"/>
              </a:rPr>
              <a:t>Staff feel empowered to proactively own their rota, with self-serve tools to manage leave, absence, shift swaps and overtime, boosting productivity and accountability.</a:t>
            </a:r>
            <a:endParaRPr lang="en-US" sz="3600" b="1" spc="-150">
              <a:solidFill>
                <a:schemeClr val="bg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26AB9431-3109-C94A-87CD-8BA6621451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pic>
        <p:nvPicPr>
          <p:cNvPr id="7" name="Picture 6" descr="A picture containing circle&#10;&#10;Description automatically generated">
            <a:extLst>
              <a:ext uri="{FF2B5EF4-FFF2-40B4-BE49-F238E27FC236}">
                <a16:creationId xmlns:a16="http://schemas.microsoft.com/office/drawing/2014/main" id="{721AFB07-CB6E-B843-9682-C11F705270A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76392" y="4293676"/>
            <a:ext cx="5885950" cy="3310847"/>
          </a:xfrm>
          <a:prstGeom prst="rect">
            <a:avLst/>
          </a:prstGeom>
        </p:spPr>
      </p:pic>
      <p:pic>
        <p:nvPicPr>
          <p:cNvPr id="11" name="Picture 10" descr="A picture containing text, electronics, screenshot&#10;&#10;Description automatically generated">
            <a:extLst>
              <a:ext uri="{FF2B5EF4-FFF2-40B4-BE49-F238E27FC236}">
                <a16:creationId xmlns:a16="http://schemas.microsoft.com/office/drawing/2014/main" id="{4EA3BEA2-73A2-284B-B127-CD510E55753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859275" y="908900"/>
            <a:ext cx="9760975" cy="5386275"/>
          </a:xfrm>
          <a:prstGeom prst="rect">
            <a:avLst/>
          </a:prstGeom>
        </p:spPr>
      </p:pic>
    </p:spTree>
    <p:extLst>
      <p:ext uri="{BB962C8B-B14F-4D97-AF65-F5344CB8AC3E}">
        <p14:creationId xmlns:p14="http://schemas.microsoft.com/office/powerpoint/2010/main" val="2066790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2B3C5F-26CD-3C46-80A5-B761CB14F166}"/>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12" name="Picture 11" descr="Logo&#10;&#10;Description automatically generated">
            <a:extLst>
              <a:ext uri="{FF2B5EF4-FFF2-40B4-BE49-F238E27FC236}">
                <a16:creationId xmlns:a16="http://schemas.microsoft.com/office/drawing/2014/main" id="{90CFF4F8-70A0-6B49-B061-D6FC0298E0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947" y="5669279"/>
            <a:ext cx="1681332" cy="735541"/>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E3AB4D0E-155B-FD42-8BE5-DFA504E96B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6257260" y="923259"/>
            <a:ext cx="6858002" cy="5011479"/>
          </a:xfrm>
          <a:prstGeom prst="rect">
            <a:avLst/>
          </a:prstGeom>
        </p:spPr>
      </p:pic>
      <p:pic>
        <p:nvPicPr>
          <p:cNvPr id="10" name="Picture 9" descr="A picture containing person, sport, person, dancer&#10;&#10;Description automatically generated">
            <a:extLst>
              <a:ext uri="{FF2B5EF4-FFF2-40B4-BE49-F238E27FC236}">
                <a16:creationId xmlns:a16="http://schemas.microsoft.com/office/drawing/2014/main" id="{9B196E8F-1A2B-FB4D-BCAB-9561F58D499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11481" y="1709928"/>
            <a:ext cx="6804197" cy="5148072"/>
          </a:xfrm>
          <a:prstGeom prst="rect">
            <a:avLst/>
          </a:prstGeom>
        </p:spPr>
      </p:pic>
      <p:sp>
        <p:nvSpPr>
          <p:cNvPr id="2" name="Title 1">
            <a:extLst>
              <a:ext uri="{FF2B5EF4-FFF2-40B4-BE49-F238E27FC236}">
                <a16:creationId xmlns:a16="http://schemas.microsoft.com/office/drawing/2014/main" id="{4394F11A-7097-8A46-ACD2-11C585A78244}"/>
              </a:ext>
            </a:extLst>
          </p:cNvPr>
          <p:cNvSpPr>
            <a:spLocks noGrp="1"/>
          </p:cNvSpPr>
          <p:nvPr>
            <p:ph type="ctrTitle" hasCustomPrompt="1"/>
          </p:nvPr>
        </p:nvSpPr>
        <p:spPr>
          <a:xfrm>
            <a:off x="727602" y="2828346"/>
            <a:ext cx="6930338" cy="1715079"/>
          </a:xfrm>
        </p:spPr>
        <p:txBody>
          <a:bodyPr anchor="t" anchorCtr="0">
            <a:normAutofit/>
          </a:bodyPr>
          <a:lstStyle>
            <a:lvl1pPr marL="0" algn="l" defTabSz="914400" rtl="0" eaLnBrk="1" fontAlgn="t" latinLnBrk="0" hangingPunct="1">
              <a:lnSpc>
                <a:spcPct val="80000"/>
              </a:lnSpc>
              <a:defRPr lang="en-US" sz="9000" b="1" kern="1200" spc="-700" dirty="0">
                <a:solidFill>
                  <a:schemeClr val="bg1"/>
                </a:solidFill>
                <a:latin typeface="Arial" panose="020B0604020202020204" pitchFamily="34" charset="0"/>
                <a:ea typeface="+mn-ea"/>
                <a:cs typeface="Arial" panose="020B0604020202020204" pitchFamily="34" charset="0"/>
              </a:defRPr>
            </a:lvl1pPr>
          </a:lstStyle>
          <a:p>
            <a:r>
              <a:rPr lang="en-GB"/>
              <a:t>Thanks.</a:t>
            </a:r>
            <a:endParaRPr lang="en-US"/>
          </a:p>
        </p:txBody>
      </p:sp>
    </p:spTree>
    <p:extLst>
      <p:ext uri="{BB962C8B-B14F-4D97-AF65-F5344CB8AC3E}">
        <p14:creationId xmlns:p14="http://schemas.microsoft.com/office/powerpoint/2010/main" val="3334186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8627A91F-6EBD-5A4A-8C9F-050C7E5A11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8" name="Picture 7">
            <a:extLst>
              <a:ext uri="{FF2B5EF4-FFF2-40B4-BE49-F238E27FC236}">
                <a16:creationId xmlns:a16="http://schemas.microsoft.com/office/drawing/2014/main" id="{744D42E6-D940-2849-BFA8-1D5331CA35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pic>
        <p:nvPicPr>
          <p:cNvPr id="9" name="Picture 8" descr="A picture containing circle&#10;&#10;Description automatically generated">
            <a:extLst>
              <a:ext uri="{FF2B5EF4-FFF2-40B4-BE49-F238E27FC236}">
                <a16:creationId xmlns:a16="http://schemas.microsoft.com/office/drawing/2014/main" id="{08035013-703A-6645-918F-79180BFA5D7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5677316" y="675857"/>
            <a:ext cx="6858001" cy="5506283"/>
          </a:xfrm>
          <a:prstGeom prst="rect">
            <a:avLst/>
          </a:prstGeom>
        </p:spPr>
      </p:pic>
    </p:spTree>
    <p:extLst>
      <p:ext uri="{BB962C8B-B14F-4D97-AF65-F5344CB8AC3E}">
        <p14:creationId xmlns:p14="http://schemas.microsoft.com/office/powerpoint/2010/main" val="408037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11300" y="2537277"/>
            <a:ext cx="3006425" cy="1783443"/>
          </a:xfrm>
        </p:spPr>
        <p:txBody>
          <a:bodyPr>
            <a:noAutofit/>
          </a:bodyPr>
          <a:lstStyle>
            <a:lvl1pPr>
              <a:lnSpc>
                <a:spcPct val="75000"/>
              </a:lnSpc>
              <a:defRPr sz="4800" spc="-300">
                <a:solidFill>
                  <a:srgbClr val="FF0046"/>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pic>
        <p:nvPicPr>
          <p:cNvPr id="9" name="Picture 8">
            <a:extLst>
              <a:ext uri="{FF2B5EF4-FFF2-40B4-BE49-F238E27FC236}">
                <a16:creationId xmlns:a16="http://schemas.microsoft.com/office/drawing/2014/main" id="{5FC97335-2D55-46E6-00D6-F623725872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81599" y="3042259"/>
            <a:ext cx="6858001" cy="773481"/>
          </a:xfrm>
          <a:prstGeom prst="rect">
            <a:avLst/>
          </a:prstGeom>
        </p:spPr>
      </p:pic>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2"/>
          </p:nvPr>
        </p:nvSpPr>
        <p:spPr>
          <a:xfrm>
            <a:off x="6407350" y="1629073"/>
            <a:ext cx="3599854" cy="3599854"/>
          </a:xfrm>
          <a:prstGeom prst="ellipse">
            <a:avLst/>
          </a:prstGeom>
          <a:solidFill>
            <a:srgbClr val="FF0046"/>
          </a:soli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23739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628B48-5C21-CD7F-481B-BCE17BAEC3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6607277" y="3042258"/>
            <a:ext cx="4581633" cy="773481"/>
          </a:xfrm>
          <a:prstGeom prst="rect">
            <a:avLst/>
          </a:prstGeom>
        </p:spPr>
      </p:pic>
      <p:pic>
        <p:nvPicPr>
          <p:cNvPr id="12" name="Picture 11">
            <a:extLst>
              <a:ext uri="{FF2B5EF4-FFF2-40B4-BE49-F238E27FC236}">
                <a16:creationId xmlns:a16="http://schemas.microsoft.com/office/drawing/2014/main" id="{F5DB669A-2543-BA7F-963D-03350FEDFE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693275" y="3042258"/>
            <a:ext cx="4736401" cy="773481"/>
          </a:xfrm>
          <a:prstGeom prst="rect">
            <a:avLst/>
          </a:prstGeom>
        </p:spPr>
      </p:pic>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solidFill>
            <a:srgbClr val="FF0046"/>
          </a:soli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4"/>
          </p:nvPr>
        </p:nvSpPr>
        <p:spPr>
          <a:xfrm>
            <a:off x="6274909" y="1629073"/>
            <a:ext cx="3599854" cy="3599854"/>
          </a:xfrm>
          <a:prstGeom prst="ellipse">
            <a:avLst/>
          </a:prstGeom>
          <a:solidFill>
            <a:srgbClr val="FF0046"/>
          </a:solidFill>
          <a:ln>
            <a:noFill/>
          </a:ln>
        </p:spPr>
        <p:txBody>
          <a:bodyPr anchor="ctr">
            <a:normAutofit/>
          </a:bodyPr>
          <a:lstStyle>
            <a:lvl1pPr algn="ctr">
              <a:defRPr sz="1200">
                <a:solidFill>
                  <a:schemeClr val="tx1"/>
                </a:solidFill>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0576898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930186-5796-7D95-47DA-BDA1B0E86C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332983" y="3042259"/>
            <a:ext cx="6858001" cy="773481"/>
          </a:xfrm>
          <a:prstGeom prst="rect">
            <a:avLst/>
          </a:prstGeom>
        </p:spPr>
      </p:pic>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8" name="Picture Placeholder 7"/>
          <p:cNvSpPr>
            <a:spLocks noGrp="1"/>
          </p:cNvSpPr>
          <p:nvPr>
            <p:ph type="pic" sz="quarter" idx="13"/>
          </p:nvPr>
        </p:nvSpPr>
        <p:spPr>
          <a:xfrm>
            <a:off x="2162471" y="1629073"/>
            <a:ext cx="3599854" cy="3599854"/>
          </a:xfrm>
          <a:prstGeom prst="ellipse">
            <a:avLst/>
          </a:prstGeom>
          <a:solidFill>
            <a:srgbClr val="FF0046"/>
          </a:solidFill>
          <a:ln>
            <a:noFill/>
          </a:ln>
        </p:spPr>
        <p:txBody>
          <a:bodyPr anchor="ctr">
            <a:normAutofit/>
          </a:bodyPr>
          <a:lstStyle>
            <a:lvl1pPr algn="ctr">
              <a:defRPr sz="1200">
                <a:solidFill>
                  <a:schemeClr val="tx1"/>
                </a:solidFill>
              </a:defRPr>
            </a:lvl1pPr>
          </a:lstStyle>
          <a:p>
            <a:endParaRPr lang="en-US"/>
          </a:p>
        </p:txBody>
      </p:sp>
      <p:sp>
        <p:nvSpPr>
          <p:cNvPr id="12" name="Picture Placeholder 7">
            <a:extLst>
              <a:ext uri="{FF2B5EF4-FFF2-40B4-BE49-F238E27FC236}">
                <a16:creationId xmlns:a16="http://schemas.microsoft.com/office/drawing/2014/main" id="{BB77A026-4F62-C0C8-218F-8BC237979924}"/>
              </a:ext>
            </a:extLst>
          </p:cNvPr>
          <p:cNvSpPr>
            <a:spLocks noGrp="1"/>
          </p:cNvSpPr>
          <p:nvPr>
            <p:ph type="pic" sz="quarter" idx="16"/>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16001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5" name="Text Placeholder 13"/>
          <p:cNvSpPr>
            <a:spLocks noGrp="1"/>
          </p:cNvSpPr>
          <p:nvPr>
            <p:ph type="body" sz="quarter" idx="11"/>
          </p:nvPr>
        </p:nvSpPr>
        <p:spPr>
          <a:xfrm>
            <a:off x="1596572" y="471526"/>
            <a:ext cx="3006425" cy="914400"/>
          </a:xfrm>
        </p:spPr>
        <p:txBody>
          <a:bodyPr>
            <a:normAutofit/>
          </a:bodyPr>
          <a:lstStyle>
            <a:lvl1pPr>
              <a:lnSpc>
                <a:spcPct val="100000"/>
              </a:lnSpc>
              <a:defRPr sz="900" b="0" i="1">
                <a:solidFill>
                  <a:schemeClr val="tx1">
                    <a:alpha val="70000"/>
                  </a:schemeClr>
                </a:solidFill>
                <a:latin typeface="Open Sans" charset="0"/>
                <a:ea typeface="Open Sans" charset="0"/>
                <a:cs typeface="Open Sans" charset="0"/>
              </a:defRPr>
            </a:lvl1pPr>
          </a:lstStyle>
          <a:p>
            <a:pPr lvl="0"/>
            <a:r>
              <a:rPr lang="en-US"/>
              <a:t>Click to edit Master text styles</a:t>
            </a:r>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1163211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1D5D0CE-8737-20DA-E934-D6D29C5F809A}"/>
              </a:ext>
            </a:extLst>
          </p:cNvPr>
          <p:cNvSpPr/>
          <p:nvPr userDrawn="1"/>
        </p:nvSpPr>
        <p:spPr>
          <a:xfrm>
            <a:off x="0" y="0"/>
            <a:ext cx="12192000" cy="6858000"/>
          </a:xfrm>
          <a:prstGeom prst="rect">
            <a:avLst/>
          </a:prstGeom>
          <a:solidFill>
            <a:srgbClr val="E5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20" name="Picture 19">
            <a:extLst>
              <a:ext uri="{FF2B5EF4-FFF2-40B4-BE49-F238E27FC236}">
                <a16:creationId xmlns:a16="http://schemas.microsoft.com/office/drawing/2014/main" id="{F1A5B1FB-CCC0-44FB-AFD7-0BA6E35E853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376259" y="3042261"/>
            <a:ext cx="6858001" cy="773481"/>
          </a:xfrm>
          <a:prstGeom prst="rect">
            <a:avLst/>
          </a:prstGeom>
        </p:spPr>
      </p:pic>
      <p:sp>
        <p:nvSpPr>
          <p:cNvPr id="2" name="Title 1"/>
          <p:cNvSpPr>
            <a:spLocks noGrp="1"/>
          </p:cNvSpPr>
          <p:nvPr>
            <p:ph type="title"/>
          </p:nvPr>
        </p:nvSpPr>
        <p:spPr/>
        <p:txBody>
          <a:bodyPr>
            <a:normAutofit/>
          </a:bodyPr>
          <a:lstStyle>
            <a:lvl1pPr>
              <a:defRPr sz="4400" spc="-150">
                <a:solidFill>
                  <a:srgbClr val="FF0046"/>
                </a:solidFill>
              </a:defRPr>
            </a:lvl1pPr>
          </a:lstStyle>
          <a:p>
            <a:r>
              <a:rPr lang="en-US"/>
              <a:t>Click to edit Master title style</a:t>
            </a:r>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defRPr>
            </a:lvl1pPr>
          </a:lstStyle>
          <a:p>
            <a:endParaRPr lang="en-US"/>
          </a:p>
        </p:txBody>
      </p:sp>
      <p:sp>
        <p:nvSpPr>
          <p:cNvPr id="25" name="Text Placeholder 24">
            <a:extLst>
              <a:ext uri="{FF2B5EF4-FFF2-40B4-BE49-F238E27FC236}">
                <a16:creationId xmlns:a16="http://schemas.microsoft.com/office/drawing/2014/main" id="{71B0B0E6-4CB8-EF6C-B2BE-75FBCF81E974}"/>
              </a:ext>
            </a:extLst>
          </p:cNvPr>
          <p:cNvSpPr>
            <a:spLocks noGrp="1"/>
          </p:cNvSpPr>
          <p:nvPr>
            <p:ph type="body" sz="quarter" idx="17" hasCustomPrompt="1"/>
          </p:nvPr>
        </p:nvSpPr>
        <p:spPr>
          <a:xfrm>
            <a:off x="1583388" y="4673166"/>
            <a:ext cx="2052638" cy="263919"/>
          </a:xfrm>
        </p:spPr>
        <p:txBody>
          <a:bodyPr>
            <a:normAutofit/>
          </a:bodyPr>
          <a:lstStyle>
            <a:lvl1pPr marL="0" indent="0" algn="ctr">
              <a:buNone/>
              <a:defRPr sz="1600" b="1" spc="-50" baseline="0">
                <a:solidFill>
                  <a:srgbClr val="0F0F28"/>
                </a:solidFill>
              </a:defRPr>
            </a:lvl1pPr>
          </a:lstStyle>
          <a:p>
            <a:pPr lvl="0"/>
            <a:r>
              <a:rPr lang="en-GB"/>
              <a:t>Name </a:t>
            </a:r>
            <a:r>
              <a:rPr lang="en-GB" err="1"/>
              <a:t>Surename</a:t>
            </a:r>
            <a:endParaRPr lang="en-GB"/>
          </a:p>
        </p:txBody>
      </p:sp>
      <p:sp>
        <p:nvSpPr>
          <p:cNvPr id="26" name="Text Placeholder 24">
            <a:extLst>
              <a:ext uri="{FF2B5EF4-FFF2-40B4-BE49-F238E27FC236}">
                <a16:creationId xmlns:a16="http://schemas.microsoft.com/office/drawing/2014/main" id="{31EA334A-0694-2BC2-C75B-929F0A272B0B}"/>
              </a:ext>
            </a:extLst>
          </p:cNvPr>
          <p:cNvSpPr>
            <a:spLocks noGrp="1"/>
          </p:cNvSpPr>
          <p:nvPr>
            <p:ph type="body" sz="quarter" idx="18" hasCustomPrompt="1"/>
          </p:nvPr>
        </p:nvSpPr>
        <p:spPr>
          <a:xfrm>
            <a:off x="3877071" y="4673166"/>
            <a:ext cx="2052638" cy="263919"/>
          </a:xfrm>
        </p:spPr>
        <p:txBody>
          <a:bodyPr>
            <a:normAutofit/>
          </a:bodyPr>
          <a:lstStyle>
            <a:lvl1pPr marL="0" indent="0" algn="ctr">
              <a:buNone/>
              <a:defRPr sz="1600" b="1" spc="-50" baseline="0">
                <a:solidFill>
                  <a:srgbClr val="0F0F28"/>
                </a:solidFill>
              </a:defRPr>
            </a:lvl1pPr>
          </a:lstStyle>
          <a:p>
            <a:pPr lvl="0"/>
            <a:r>
              <a:rPr lang="en-GB"/>
              <a:t>Name </a:t>
            </a:r>
            <a:r>
              <a:rPr lang="en-GB" err="1"/>
              <a:t>Surename</a:t>
            </a:r>
            <a:endParaRPr lang="en-GB"/>
          </a:p>
        </p:txBody>
      </p:sp>
      <p:sp>
        <p:nvSpPr>
          <p:cNvPr id="27" name="Text Placeholder 24">
            <a:extLst>
              <a:ext uri="{FF2B5EF4-FFF2-40B4-BE49-F238E27FC236}">
                <a16:creationId xmlns:a16="http://schemas.microsoft.com/office/drawing/2014/main" id="{6ADCBA15-2438-34AF-8D0E-94DA5FF9BAF7}"/>
              </a:ext>
            </a:extLst>
          </p:cNvPr>
          <p:cNvSpPr>
            <a:spLocks noGrp="1"/>
          </p:cNvSpPr>
          <p:nvPr>
            <p:ph type="body" sz="quarter" idx="19" hasCustomPrompt="1"/>
          </p:nvPr>
        </p:nvSpPr>
        <p:spPr>
          <a:xfrm>
            <a:off x="6182949" y="4673165"/>
            <a:ext cx="2052638" cy="263919"/>
          </a:xfrm>
        </p:spPr>
        <p:txBody>
          <a:bodyPr>
            <a:normAutofit/>
          </a:bodyPr>
          <a:lstStyle>
            <a:lvl1pPr marL="0" indent="0" algn="ctr">
              <a:buNone/>
              <a:defRPr sz="1600" b="1" spc="-50" baseline="0">
                <a:solidFill>
                  <a:srgbClr val="0F0F28"/>
                </a:solidFill>
              </a:defRPr>
            </a:lvl1pPr>
          </a:lstStyle>
          <a:p>
            <a:pPr lvl="0"/>
            <a:r>
              <a:rPr lang="en-GB"/>
              <a:t>Name </a:t>
            </a:r>
            <a:r>
              <a:rPr lang="en-GB" err="1"/>
              <a:t>Surename</a:t>
            </a:r>
            <a:endParaRPr lang="en-GB"/>
          </a:p>
        </p:txBody>
      </p:sp>
      <p:sp>
        <p:nvSpPr>
          <p:cNvPr id="28" name="Text Placeholder 24">
            <a:extLst>
              <a:ext uri="{FF2B5EF4-FFF2-40B4-BE49-F238E27FC236}">
                <a16:creationId xmlns:a16="http://schemas.microsoft.com/office/drawing/2014/main" id="{CC0132A8-948C-94EC-4E80-39987CD4DDF6}"/>
              </a:ext>
            </a:extLst>
          </p:cNvPr>
          <p:cNvSpPr>
            <a:spLocks noGrp="1"/>
          </p:cNvSpPr>
          <p:nvPr>
            <p:ph type="body" sz="quarter" idx="20" hasCustomPrompt="1"/>
          </p:nvPr>
        </p:nvSpPr>
        <p:spPr>
          <a:xfrm>
            <a:off x="8475940" y="4660780"/>
            <a:ext cx="2052638" cy="263919"/>
          </a:xfrm>
        </p:spPr>
        <p:txBody>
          <a:bodyPr>
            <a:normAutofit/>
          </a:bodyPr>
          <a:lstStyle>
            <a:lvl1pPr marL="0" indent="0" algn="ctr">
              <a:buNone/>
              <a:defRPr sz="1600" b="1" spc="-50" baseline="0">
                <a:solidFill>
                  <a:srgbClr val="0F0F28"/>
                </a:solidFill>
              </a:defRPr>
            </a:lvl1pPr>
          </a:lstStyle>
          <a:p>
            <a:pPr lvl="0"/>
            <a:r>
              <a:rPr lang="en-GB"/>
              <a:t>Name </a:t>
            </a:r>
            <a:r>
              <a:rPr lang="en-GB" err="1"/>
              <a:t>Surename</a:t>
            </a:r>
            <a:endParaRPr lang="en-GB"/>
          </a:p>
        </p:txBody>
      </p:sp>
      <p:sp>
        <p:nvSpPr>
          <p:cNvPr id="29" name="Text Placeholder 24">
            <a:extLst>
              <a:ext uri="{FF2B5EF4-FFF2-40B4-BE49-F238E27FC236}">
                <a16:creationId xmlns:a16="http://schemas.microsoft.com/office/drawing/2014/main" id="{A97473C9-C98F-B19A-A2E6-5EB0D9B2D9E0}"/>
              </a:ext>
            </a:extLst>
          </p:cNvPr>
          <p:cNvSpPr>
            <a:spLocks noGrp="1"/>
          </p:cNvSpPr>
          <p:nvPr>
            <p:ph type="body" sz="quarter" idx="21" hasCustomPrompt="1"/>
          </p:nvPr>
        </p:nvSpPr>
        <p:spPr>
          <a:xfrm>
            <a:off x="1584700" y="5022533"/>
            <a:ext cx="2052638" cy="263919"/>
          </a:xfrm>
        </p:spPr>
        <p:txBody>
          <a:bodyPr>
            <a:normAutofit/>
          </a:bodyPr>
          <a:lstStyle>
            <a:lvl1pPr marL="0" indent="0" algn="ctr">
              <a:buNone/>
              <a:defRPr sz="1000" b="0" spc="0" baseline="0">
                <a:solidFill>
                  <a:srgbClr val="0F0F28"/>
                </a:solidFill>
              </a:defRPr>
            </a:lvl1pPr>
          </a:lstStyle>
          <a:p>
            <a:pPr lvl="0"/>
            <a:r>
              <a:rPr lang="en-GB"/>
              <a:t>Job title</a:t>
            </a:r>
          </a:p>
        </p:txBody>
      </p:sp>
      <p:sp>
        <p:nvSpPr>
          <p:cNvPr id="30" name="Text Placeholder 24">
            <a:extLst>
              <a:ext uri="{FF2B5EF4-FFF2-40B4-BE49-F238E27FC236}">
                <a16:creationId xmlns:a16="http://schemas.microsoft.com/office/drawing/2014/main" id="{A7438BEB-3E27-3D67-88DD-AF91278D1F9E}"/>
              </a:ext>
            </a:extLst>
          </p:cNvPr>
          <p:cNvSpPr>
            <a:spLocks noGrp="1"/>
          </p:cNvSpPr>
          <p:nvPr>
            <p:ph type="body" sz="quarter" idx="22" hasCustomPrompt="1"/>
          </p:nvPr>
        </p:nvSpPr>
        <p:spPr>
          <a:xfrm>
            <a:off x="3877071" y="5022532"/>
            <a:ext cx="2052638" cy="263919"/>
          </a:xfrm>
        </p:spPr>
        <p:txBody>
          <a:bodyPr>
            <a:normAutofit/>
          </a:bodyPr>
          <a:lstStyle>
            <a:lvl1pPr marL="0" indent="0" algn="ctr">
              <a:buNone/>
              <a:defRPr sz="1000" b="0" spc="0" baseline="0">
                <a:solidFill>
                  <a:srgbClr val="0F0F28"/>
                </a:solidFill>
              </a:defRPr>
            </a:lvl1pPr>
          </a:lstStyle>
          <a:p>
            <a:pPr lvl="0"/>
            <a:r>
              <a:rPr lang="en-GB"/>
              <a:t>Job title</a:t>
            </a:r>
          </a:p>
        </p:txBody>
      </p:sp>
      <p:sp>
        <p:nvSpPr>
          <p:cNvPr id="31" name="Text Placeholder 24">
            <a:extLst>
              <a:ext uri="{FF2B5EF4-FFF2-40B4-BE49-F238E27FC236}">
                <a16:creationId xmlns:a16="http://schemas.microsoft.com/office/drawing/2014/main" id="{DCEAC184-2D31-9FD3-BA4F-BCFB3B9CE41B}"/>
              </a:ext>
            </a:extLst>
          </p:cNvPr>
          <p:cNvSpPr>
            <a:spLocks noGrp="1"/>
          </p:cNvSpPr>
          <p:nvPr>
            <p:ph type="body" sz="quarter" idx="23" hasCustomPrompt="1"/>
          </p:nvPr>
        </p:nvSpPr>
        <p:spPr>
          <a:xfrm>
            <a:off x="6182949" y="5034974"/>
            <a:ext cx="2052638" cy="263919"/>
          </a:xfrm>
        </p:spPr>
        <p:txBody>
          <a:bodyPr>
            <a:normAutofit/>
          </a:bodyPr>
          <a:lstStyle>
            <a:lvl1pPr marL="0" indent="0" algn="ctr">
              <a:buNone/>
              <a:defRPr sz="1000" b="0" spc="0" baseline="0">
                <a:solidFill>
                  <a:srgbClr val="0F0F28"/>
                </a:solidFill>
              </a:defRPr>
            </a:lvl1pPr>
          </a:lstStyle>
          <a:p>
            <a:pPr lvl="0"/>
            <a:r>
              <a:rPr lang="en-GB"/>
              <a:t>Job title</a:t>
            </a:r>
          </a:p>
        </p:txBody>
      </p:sp>
      <p:sp>
        <p:nvSpPr>
          <p:cNvPr id="32" name="Text Placeholder 24">
            <a:extLst>
              <a:ext uri="{FF2B5EF4-FFF2-40B4-BE49-F238E27FC236}">
                <a16:creationId xmlns:a16="http://schemas.microsoft.com/office/drawing/2014/main" id="{937F34F2-88D1-F01F-7E85-F63F0380BC33}"/>
              </a:ext>
            </a:extLst>
          </p:cNvPr>
          <p:cNvSpPr>
            <a:spLocks noGrp="1"/>
          </p:cNvSpPr>
          <p:nvPr>
            <p:ph type="body" sz="quarter" idx="24" hasCustomPrompt="1"/>
          </p:nvPr>
        </p:nvSpPr>
        <p:spPr>
          <a:xfrm>
            <a:off x="8475320" y="5034974"/>
            <a:ext cx="2052638" cy="263919"/>
          </a:xfrm>
        </p:spPr>
        <p:txBody>
          <a:bodyPr>
            <a:normAutofit/>
          </a:bodyPr>
          <a:lstStyle>
            <a:lvl1pPr marL="0" indent="0" algn="ctr">
              <a:buNone/>
              <a:defRPr sz="1000" b="0" spc="0" baseline="0">
                <a:solidFill>
                  <a:srgbClr val="0F0F28"/>
                </a:solidFill>
              </a:defRPr>
            </a:lvl1pPr>
          </a:lstStyle>
          <a:p>
            <a:pPr lvl="0"/>
            <a:r>
              <a:rPr lang="en-GB"/>
              <a:t>Job title</a:t>
            </a:r>
          </a:p>
        </p:txBody>
      </p:sp>
    </p:spTree>
    <p:extLst>
      <p:ext uri="{BB962C8B-B14F-4D97-AF65-F5344CB8AC3E}">
        <p14:creationId xmlns:p14="http://schemas.microsoft.com/office/powerpoint/2010/main" val="3744821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6F1E-5EBD-F24A-B91C-260A43C64607}"/>
              </a:ext>
            </a:extLst>
          </p:cNvPr>
          <p:cNvSpPr>
            <a:spLocks noGrp="1"/>
          </p:cNvSpPr>
          <p:nvPr>
            <p:ph type="ctrTitle"/>
          </p:nvPr>
        </p:nvSpPr>
        <p:spPr>
          <a:xfrm>
            <a:off x="540026" y="446502"/>
            <a:ext cx="6844748" cy="2387600"/>
          </a:xfrm>
        </p:spPr>
        <p:txBody>
          <a:bodyPr anchor="t"/>
          <a:lstStyle>
            <a:lvl1pPr algn="l">
              <a:defRPr sz="6000" spc="-150">
                <a:solidFill>
                  <a:srgbClr val="FF0046"/>
                </a:solidFill>
              </a:defRPr>
            </a:lvl1pPr>
          </a:lstStyle>
          <a:p>
            <a:r>
              <a:rPr lang="en-GB"/>
              <a:t>Click to edit Master title style</a:t>
            </a:r>
            <a:endParaRPr lang="en-US"/>
          </a:p>
        </p:txBody>
      </p:sp>
      <p:pic>
        <p:nvPicPr>
          <p:cNvPr id="8" name="Graphic 7">
            <a:extLst>
              <a:ext uri="{FF2B5EF4-FFF2-40B4-BE49-F238E27FC236}">
                <a16:creationId xmlns:a16="http://schemas.microsoft.com/office/drawing/2014/main" id="{EB888AEA-9126-2076-5378-BE045F67D76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85182" y="6452915"/>
            <a:ext cx="6536635" cy="415024"/>
          </a:xfrm>
          <a:prstGeom prst="rect">
            <a:avLst/>
          </a:prstGeom>
        </p:spPr>
      </p:pic>
    </p:spTree>
    <p:extLst>
      <p:ext uri="{BB962C8B-B14F-4D97-AF65-F5344CB8AC3E}">
        <p14:creationId xmlns:p14="http://schemas.microsoft.com/office/powerpoint/2010/main" val="3899189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66F1E-5EBD-F24A-B91C-260A43C64607}"/>
              </a:ext>
            </a:extLst>
          </p:cNvPr>
          <p:cNvSpPr>
            <a:spLocks noGrp="1"/>
          </p:cNvSpPr>
          <p:nvPr>
            <p:ph type="ctrTitle" hasCustomPrompt="1"/>
          </p:nvPr>
        </p:nvSpPr>
        <p:spPr>
          <a:xfrm>
            <a:off x="540026" y="446502"/>
            <a:ext cx="6844748" cy="2387600"/>
          </a:xfrm>
        </p:spPr>
        <p:txBody>
          <a:bodyPr anchor="t"/>
          <a:lstStyle>
            <a:lvl1pPr algn="l">
              <a:defRPr sz="6000" spc="-150">
                <a:solidFill>
                  <a:srgbClr val="FF0046"/>
                </a:solidFill>
              </a:defRPr>
            </a:lvl1pPr>
          </a:lstStyle>
          <a:p>
            <a:r>
              <a:rPr lang="en-GB"/>
              <a:t>Master style</a:t>
            </a:r>
            <a:endParaRPr lang="en-US"/>
          </a:p>
        </p:txBody>
      </p:sp>
      <p:pic>
        <p:nvPicPr>
          <p:cNvPr id="4" name="Picture 3" descr="Background pattern&#10;&#10;Description automatically generated">
            <a:extLst>
              <a:ext uri="{FF2B5EF4-FFF2-40B4-BE49-F238E27FC236}">
                <a16:creationId xmlns:a16="http://schemas.microsoft.com/office/drawing/2014/main" id="{CF46B3C5-8DDC-D50B-855A-0B76F55B2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310087" y="913822"/>
            <a:ext cx="1886640" cy="5070471"/>
          </a:xfrm>
          <a:prstGeom prst="rect">
            <a:avLst/>
          </a:prstGeom>
        </p:spPr>
      </p:pic>
    </p:spTree>
    <p:extLst>
      <p:ext uri="{BB962C8B-B14F-4D97-AF65-F5344CB8AC3E}">
        <p14:creationId xmlns:p14="http://schemas.microsoft.com/office/powerpoint/2010/main" val="13171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0" y="0"/>
            <a:ext cx="12192000" cy="307280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pic>
        <p:nvPicPr>
          <p:cNvPr id="3" name="Graphic 2">
            <a:extLst>
              <a:ext uri="{FF2B5EF4-FFF2-40B4-BE49-F238E27FC236}">
                <a16:creationId xmlns:a16="http://schemas.microsoft.com/office/drawing/2014/main" id="{639B5888-71FF-726A-BF0E-145AF29889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85182" y="6452915"/>
            <a:ext cx="6536635" cy="415024"/>
          </a:xfrm>
          <a:prstGeom prst="rect">
            <a:avLst/>
          </a:prstGeom>
        </p:spPr>
      </p:pic>
    </p:spTree>
    <p:extLst>
      <p:ext uri="{BB962C8B-B14F-4D97-AF65-F5344CB8AC3E}">
        <p14:creationId xmlns:p14="http://schemas.microsoft.com/office/powerpoint/2010/main" val="358002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503E4F59-3647-C0D9-23CC-77D1D019E091}"/>
              </a:ext>
            </a:extLst>
          </p:cNvPr>
          <p:cNvSpPr>
            <a:spLocks noGrp="1"/>
          </p:cNvSpPr>
          <p:nvPr>
            <p:ph type="pic" sz="quarter" idx="11" hasCustomPrompt="1"/>
          </p:nvPr>
        </p:nvSpPr>
        <p:spPr>
          <a:xfrm>
            <a:off x="3039535" y="1290589"/>
            <a:ext cx="3052754" cy="433893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10" name="Picture Placeholder 4">
            <a:extLst>
              <a:ext uri="{FF2B5EF4-FFF2-40B4-BE49-F238E27FC236}">
                <a16:creationId xmlns:a16="http://schemas.microsoft.com/office/drawing/2014/main" id="{4910B141-D535-D712-40E6-82A7442B78A0}"/>
              </a:ext>
            </a:extLst>
          </p:cNvPr>
          <p:cNvSpPr>
            <a:spLocks noGrp="1"/>
          </p:cNvSpPr>
          <p:nvPr>
            <p:ph type="pic" sz="quarter" idx="12" hasCustomPrompt="1"/>
          </p:nvPr>
        </p:nvSpPr>
        <p:spPr>
          <a:xfrm>
            <a:off x="6092560" y="1290589"/>
            <a:ext cx="3046144" cy="433893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11" name="Picture Placeholder 4">
            <a:extLst>
              <a:ext uri="{FF2B5EF4-FFF2-40B4-BE49-F238E27FC236}">
                <a16:creationId xmlns:a16="http://schemas.microsoft.com/office/drawing/2014/main" id="{50AFB00E-9EB1-A51C-9D0B-A353E4C90C0A}"/>
              </a:ext>
            </a:extLst>
          </p:cNvPr>
          <p:cNvSpPr>
            <a:spLocks noGrp="1"/>
          </p:cNvSpPr>
          <p:nvPr>
            <p:ph type="pic" sz="quarter" idx="13" hasCustomPrompt="1"/>
          </p:nvPr>
        </p:nvSpPr>
        <p:spPr>
          <a:xfrm>
            <a:off x="9138704" y="1290589"/>
            <a:ext cx="3046144" cy="433893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
        <p:nvSpPr>
          <p:cNvPr id="4" name="Picture Placeholder 4"/>
          <p:cNvSpPr>
            <a:spLocks noGrp="1"/>
          </p:cNvSpPr>
          <p:nvPr>
            <p:ph type="pic" sz="quarter" idx="10" hasCustomPrompt="1"/>
          </p:nvPr>
        </p:nvSpPr>
        <p:spPr>
          <a:xfrm>
            <a:off x="1" y="1290589"/>
            <a:ext cx="3046144" cy="4338934"/>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pic>
        <p:nvPicPr>
          <p:cNvPr id="3" name="Graphic 2">
            <a:extLst>
              <a:ext uri="{FF2B5EF4-FFF2-40B4-BE49-F238E27FC236}">
                <a16:creationId xmlns:a16="http://schemas.microsoft.com/office/drawing/2014/main" id="{639B5888-71FF-726A-BF0E-145AF29889A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85182" y="6452915"/>
            <a:ext cx="6536635" cy="415024"/>
          </a:xfrm>
          <a:prstGeom prst="rect">
            <a:avLst/>
          </a:prstGeom>
        </p:spPr>
      </p:pic>
    </p:spTree>
    <p:extLst>
      <p:ext uri="{BB962C8B-B14F-4D97-AF65-F5344CB8AC3E}">
        <p14:creationId xmlns:p14="http://schemas.microsoft.com/office/powerpoint/2010/main" val="3105189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4"/>
          <p:cNvSpPr>
            <a:spLocks noGrp="1"/>
          </p:cNvSpPr>
          <p:nvPr>
            <p:ph type="pic" sz="quarter" idx="10" hasCustomPrompt="1"/>
          </p:nvPr>
        </p:nvSpPr>
        <p:spPr>
          <a:xfrm>
            <a:off x="0" y="0"/>
            <a:ext cx="12192000" cy="3072809"/>
          </a:xfrm>
          <a:prstGeom prst="rect">
            <a:avLst/>
          </a:prstGeom>
          <a:pattFill prst="pct5">
            <a:fgClr>
              <a:schemeClr val="bg1">
                <a:lumMod val="75000"/>
              </a:schemeClr>
            </a:fgClr>
            <a:bgClr>
              <a:schemeClr val="bg1"/>
            </a:bgClr>
          </a:pattFill>
        </p:spPr>
        <p:txBody>
          <a:bodyPr anchor="ctr"/>
          <a:lstStyle>
            <a:lvl1pPr algn="ctr">
              <a:defRPr sz="1200"/>
            </a:lvl1pPr>
          </a:lstStyle>
          <a:p>
            <a:r>
              <a:rPr lang="en-US"/>
              <a:t>Drag and Drop image</a:t>
            </a:r>
          </a:p>
        </p:txBody>
      </p:sp>
    </p:spTree>
    <p:extLst>
      <p:ext uri="{BB962C8B-B14F-4D97-AF65-F5344CB8AC3E}">
        <p14:creationId xmlns:p14="http://schemas.microsoft.com/office/powerpoint/2010/main" val="3981769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6535FB-9273-3DC8-862D-363A8E422BCA}"/>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8" name="Picture 7">
            <a:extLst>
              <a:ext uri="{FF2B5EF4-FFF2-40B4-BE49-F238E27FC236}">
                <a16:creationId xmlns:a16="http://schemas.microsoft.com/office/drawing/2014/main" id="{744D42E6-D940-2849-BFA8-1D5331CA3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pic>
        <p:nvPicPr>
          <p:cNvPr id="3" name="Picture 2">
            <a:extLst>
              <a:ext uri="{FF2B5EF4-FFF2-40B4-BE49-F238E27FC236}">
                <a16:creationId xmlns:a16="http://schemas.microsoft.com/office/drawing/2014/main" id="{1CED7C1C-E217-1979-27F4-6D496C2E0F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8376259" y="3042261"/>
            <a:ext cx="6858001" cy="773481"/>
          </a:xfrm>
          <a:prstGeom prst="rect">
            <a:avLst/>
          </a:prstGeom>
        </p:spPr>
      </p:pic>
    </p:spTree>
    <p:extLst>
      <p:ext uri="{BB962C8B-B14F-4D97-AF65-F5344CB8AC3E}">
        <p14:creationId xmlns:p14="http://schemas.microsoft.com/office/powerpoint/2010/main" val="2880489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92DDA-6B66-C248-8C3C-0A59699BDF5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9871CE-7F89-644F-A7AA-5C40B227AF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E03510-5841-B941-A79D-DB8DAD5CE2F7}"/>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5" name="Footer Placeholder 4">
            <a:extLst>
              <a:ext uri="{FF2B5EF4-FFF2-40B4-BE49-F238E27FC236}">
                <a16:creationId xmlns:a16="http://schemas.microsoft.com/office/drawing/2014/main" id="{3E61784E-9233-EA48-BDD4-BFE113D44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76282-FF3F-8046-B868-6B6016F7589D}"/>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4019650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9EC-4257-744B-837A-976225FB891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0EEB5B9-88D1-AA44-A616-F117EF8A52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9672D17-2099-9642-9856-EE31F4A87E91}"/>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5" name="Footer Placeholder 4">
            <a:extLst>
              <a:ext uri="{FF2B5EF4-FFF2-40B4-BE49-F238E27FC236}">
                <a16:creationId xmlns:a16="http://schemas.microsoft.com/office/drawing/2014/main" id="{6A722C49-7CAD-A14A-8B24-60FE8891E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6D76C-EFDF-064E-9287-D86B44F46085}"/>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1091575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0ECD0-7BF7-BB41-98CF-CACAEC9CD22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B4F3EF-60B0-BD49-AF42-8C82999D66D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367A5A7-C033-944B-9745-334DDC7C5D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C3102AC-2D7F-D449-8871-737FCA38A475}"/>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6" name="Footer Placeholder 5">
            <a:extLst>
              <a:ext uri="{FF2B5EF4-FFF2-40B4-BE49-F238E27FC236}">
                <a16:creationId xmlns:a16="http://schemas.microsoft.com/office/drawing/2014/main" id="{146480C4-7658-6F4A-BD6B-666C60E60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69E44-B0BA-CA4F-81D2-1346F0AB08A8}"/>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2025720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154D-7DF4-CF4D-B777-479ACCF297C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3335DC-F99B-F64D-8FED-BF465D103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4CABC0-02EC-0249-BBCC-3C9D6949CDA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8DF92E3-983C-4D48-90F4-4D933BB0FD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97FD53-E90A-A947-ADD2-1965EDDCF6C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3A89CF9-EA23-D242-B845-AA46B7DCE818}"/>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8" name="Footer Placeholder 7">
            <a:extLst>
              <a:ext uri="{FF2B5EF4-FFF2-40B4-BE49-F238E27FC236}">
                <a16:creationId xmlns:a16="http://schemas.microsoft.com/office/drawing/2014/main" id="{E62F9256-3F34-8B4E-913C-9D0E64ED9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7AB136-6A5D-8448-BC56-02698B0721EE}"/>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1224247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ACEE-76ED-AA4B-9225-1199176E3D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92F6D5E-00B8-434D-B22F-A9B26C724D46}"/>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4" name="Footer Placeholder 3">
            <a:extLst>
              <a:ext uri="{FF2B5EF4-FFF2-40B4-BE49-F238E27FC236}">
                <a16:creationId xmlns:a16="http://schemas.microsoft.com/office/drawing/2014/main" id="{E5C31038-D888-D44B-9A35-DD59FEAD5A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94F8ED-F6DB-A546-B8CB-C211D3148661}"/>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1057773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06A19-550B-C541-ACF3-6C29C6D4FCBF}"/>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3" name="Footer Placeholder 2">
            <a:extLst>
              <a:ext uri="{FF2B5EF4-FFF2-40B4-BE49-F238E27FC236}">
                <a16:creationId xmlns:a16="http://schemas.microsoft.com/office/drawing/2014/main" id="{5A7E4D98-307D-3F45-8219-56DD640651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451B5-B365-604D-9E18-32FA586890D2}"/>
              </a:ext>
            </a:extLst>
          </p:cNvPr>
          <p:cNvSpPr>
            <a:spLocks noGrp="1"/>
          </p:cNvSpPr>
          <p:nvPr>
            <p:ph type="sldNum" sz="quarter" idx="12"/>
          </p:nvPr>
        </p:nvSpPr>
        <p:spPr/>
        <p:txBody>
          <a:bodyPr/>
          <a:lstStyle/>
          <a:p>
            <a:fld id="{2AC37D31-2136-1948-AF59-27A5712B32C4}" type="slidenum">
              <a:rPr lang="en-US" smtClean="0"/>
              <a:t>‹#›</a:t>
            </a:fld>
            <a:endParaRPr lang="en-US"/>
          </a:p>
        </p:txBody>
      </p:sp>
      <p:pic>
        <p:nvPicPr>
          <p:cNvPr id="5" name="Picture 4" descr="A picture containing circle&#10;&#10;Description automatically generated">
            <a:extLst>
              <a:ext uri="{FF2B5EF4-FFF2-40B4-BE49-F238E27FC236}">
                <a16:creationId xmlns:a16="http://schemas.microsoft.com/office/drawing/2014/main" id="{29B02178-E57D-1246-12D1-2A7AD9A655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735"/>
          <a:stretch/>
        </p:blipFill>
        <p:spPr>
          <a:xfrm rot="18900000">
            <a:off x="10755871" y="-81484"/>
            <a:ext cx="2707664" cy="1843965"/>
          </a:xfrm>
          <a:prstGeom prst="rect">
            <a:avLst/>
          </a:prstGeom>
        </p:spPr>
      </p:pic>
    </p:spTree>
    <p:extLst>
      <p:ext uri="{BB962C8B-B14F-4D97-AF65-F5344CB8AC3E}">
        <p14:creationId xmlns:p14="http://schemas.microsoft.com/office/powerpoint/2010/main" val="1758619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7486-1BDA-B74A-875D-0176A4F04B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4E994CC-C1AD-0444-B884-1D056B9652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5A9B651-ED90-5940-8A58-6B47DE639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8C516F-2CF1-F64B-926C-6EF49910745E}"/>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6" name="Footer Placeholder 5">
            <a:extLst>
              <a:ext uri="{FF2B5EF4-FFF2-40B4-BE49-F238E27FC236}">
                <a16:creationId xmlns:a16="http://schemas.microsoft.com/office/drawing/2014/main" id="{B8C99546-7AAC-B24A-BA81-4315A67A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C62D7-D07B-C24C-BAE3-3C9DA935B1F2}"/>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3274963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60409-ECDB-F543-9BD7-6BA19E920B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386EFE2-B7F9-084F-9446-EE713F97F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F64678-7359-EC44-94B4-E35AB5181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9F7336-2CA0-244B-83C3-3356EA13FD96}"/>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6" name="Footer Placeholder 5">
            <a:extLst>
              <a:ext uri="{FF2B5EF4-FFF2-40B4-BE49-F238E27FC236}">
                <a16:creationId xmlns:a16="http://schemas.microsoft.com/office/drawing/2014/main" id="{32DF4E94-57CA-8E49-A4C1-45747B8CAF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BA907-22A7-0644-972D-9FAADD09AE66}"/>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23513558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86EA5-CC14-904E-9154-85E96EB3B68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FBBBC4-197C-0147-A099-68156BF3745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759409-E5F6-484D-B646-B25083EB47C9}"/>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5" name="Footer Placeholder 4">
            <a:extLst>
              <a:ext uri="{FF2B5EF4-FFF2-40B4-BE49-F238E27FC236}">
                <a16:creationId xmlns:a16="http://schemas.microsoft.com/office/drawing/2014/main" id="{C951C109-0FC4-7344-B42B-2C4B71335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05D8B-67AD-0F40-9F57-6F7C894FC00B}"/>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39958777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1EBF-C7A8-F94B-999F-890BE3167B9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6B2C9D-FF6E-1747-A640-1969554D89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609F7A8-7169-C842-8F33-FFD82E6C8B3E}"/>
              </a:ext>
            </a:extLst>
          </p:cNvPr>
          <p:cNvSpPr>
            <a:spLocks noGrp="1"/>
          </p:cNvSpPr>
          <p:nvPr>
            <p:ph type="dt" sz="half" idx="10"/>
          </p:nvPr>
        </p:nvSpPr>
        <p:spPr/>
        <p:txBody>
          <a:bodyPr/>
          <a:lstStyle/>
          <a:p>
            <a:fld id="{C3DEAF14-DE47-B449-AA5A-124F7295B6B3}" type="datetimeFigureOut">
              <a:rPr lang="en-US" smtClean="0"/>
              <a:t>7/12/22</a:t>
            </a:fld>
            <a:endParaRPr lang="en-US"/>
          </a:p>
        </p:txBody>
      </p:sp>
      <p:sp>
        <p:nvSpPr>
          <p:cNvPr id="5" name="Footer Placeholder 4">
            <a:extLst>
              <a:ext uri="{FF2B5EF4-FFF2-40B4-BE49-F238E27FC236}">
                <a16:creationId xmlns:a16="http://schemas.microsoft.com/office/drawing/2014/main" id="{F56E7255-7C21-EA41-ADC0-DD8EA3E81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171BD-03A2-EC49-82ED-59EF89F0BAB6}"/>
              </a:ext>
            </a:extLst>
          </p:cNvPr>
          <p:cNvSpPr>
            <a:spLocks noGrp="1"/>
          </p:cNvSpPr>
          <p:nvPr>
            <p:ph type="sldNum" sz="quarter" idx="12"/>
          </p:nvPr>
        </p:nvSpPr>
        <p:spPr/>
        <p:txBody>
          <a:bodyPr/>
          <a:lstStyle/>
          <a:p>
            <a:fld id="{2AC37D31-2136-1948-AF59-27A5712B32C4}" type="slidenum">
              <a:rPr lang="en-US" smtClean="0"/>
              <a:t>‹#›</a:t>
            </a:fld>
            <a:endParaRPr lang="en-US"/>
          </a:p>
        </p:txBody>
      </p:sp>
    </p:spTree>
    <p:extLst>
      <p:ext uri="{BB962C8B-B14F-4D97-AF65-F5344CB8AC3E}">
        <p14:creationId xmlns:p14="http://schemas.microsoft.com/office/powerpoint/2010/main" val="226759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6535FB-9273-3DC8-862D-363A8E422BCA}"/>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text title</a:t>
            </a:r>
            <a:endParaRPr lang="en-US"/>
          </a:p>
        </p:txBody>
      </p:sp>
      <p:pic>
        <p:nvPicPr>
          <p:cNvPr id="8" name="Picture 7">
            <a:extLst>
              <a:ext uri="{FF2B5EF4-FFF2-40B4-BE49-F238E27FC236}">
                <a16:creationId xmlns:a16="http://schemas.microsoft.com/office/drawing/2014/main" id="{744D42E6-D940-2849-BFA8-1D5331CA3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29374353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able of Contents">
    <p:bg>
      <p:bgPr>
        <a:solidFill>
          <a:srgbClr val="211656"/>
        </a:solidFill>
        <a:effectLst/>
      </p:bgPr>
    </p:bg>
    <p:spTree>
      <p:nvGrpSpPr>
        <p:cNvPr id="1" name=""/>
        <p:cNvGrpSpPr/>
        <p:nvPr/>
      </p:nvGrpSpPr>
      <p:grpSpPr>
        <a:xfrm>
          <a:off x="0" y="0"/>
          <a:ext cx="0" cy="0"/>
          <a:chOff x="0" y="0"/>
          <a:chExt cx="0" cy="0"/>
        </a:xfrm>
      </p:grpSpPr>
      <p:sp>
        <p:nvSpPr>
          <p:cNvPr id="40" name="Body Level One…"/>
          <p:cNvSpPr txBox="1">
            <a:spLocks noGrp="1"/>
          </p:cNvSpPr>
          <p:nvPr>
            <p:ph type="body" sz="quarter" idx="1"/>
          </p:nvPr>
        </p:nvSpPr>
        <p:spPr>
          <a:xfrm>
            <a:off x="639366" y="2559372"/>
            <a:ext cx="2579713" cy="2694906"/>
          </a:xfrm>
          <a:prstGeom prst="rect">
            <a:avLst/>
          </a:prstGeom>
        </p:spPr>
        <p:txBody>
          <a:bodyPr anchor="t"/>
          <a:lstStyle>
            <a:lvl1pPr marL="0" indent="0">
              <a:lnSpc>
                <a:spcPts val="2700"/>
              </a:lnSpc>
              <a:buSzTx/>
              <a:buNone/>
              <a:defRPr sz="2000" spc="-40">
                <a:solidFill>
                  <a:srgbClr val="E5F6FD"/>
                </a:solidFill>
              </a:defRPr>
            </a:lvl1pPr>
            <a:lvl2pPr marL="0" indent="114300">
              <a:lnSpc>
                <a:spcPts val="2700"/>
              </a:lnSpc>
              <a:buSzTx/>
              <a:buNone/>
              <a:defRPr sz="2000" spc="-40">
                <a:solidFill>
                  <a:srgbClr val="E5F6FD"/>
                </a:solidFill>
              </a:defRPr>
            </a:lvl2pPr>
            <a:lvl3pPr marL="0" indent="228600">
              <a:lnSpc>
                <a:spcPts val="2700"/>
              </a:lnSpc>
              <a:buSzTx/>
              <a:buNone/>
              <a:defRPr sz="2000" spc="-40">
                <a:solidFill>
                  <a:srgbClr val="E5F6FD"/>
                </a:solidFill>
              </a:defRPr>
            </a:lvl3pPr>
            <a:lvl4pPr marL="0" indent="342900">
              <a:lnSpc>
                <a:spcPts val="2700"/>
              </a:lnSpc>
              <a:buSzTx/>
              <a:buNone/>
              <a:defRPr sz="2000" spc="-40">
                <a:solidFill>
                  <a:srgbClr val="E5F6FD"/>
                </a:solidFill>
              </a:defRPr>
            </a:lvl4pPr>
            <a:lvl5pPr marL="0" indent="457200">
              <a:lnSpc>
                <a:spcPts val="2700"/>
              </a:lnSpc>
              <a:buSzTx/>
              <a:buNone/>
              <a:defRPr sz="2000" spc="-40">
                <a:solidFill>
                  <a:srgbClr val="E5F6FD"/>
                </a:solidFill>
              </a:defRPr>
            </a:lvl5pPr>
          </a:lstStyle>
          <a:p>
            <a:r>
              <a:t>Body Level One</a:t>
            </a:r>
          </a:p>
          <a:p>
            <a:pPr lvl="1"/>
            <a:r>
              <a:t>Body Level Two</a:t>
            </a:r>
          </a:p>
          <a:p>
            <a:pPr lvl="2"/>
            <a:r>
              <a:t>Body Level Three</a:t>
            </a:r>
          </a:p>
          <a:p>
            <a:pPr lvl="3"/>
            <a:r>
              <a:t>Body Level Four</a:t>
            </a:r>
          </a:p>
          <a:p>
            <a:pPr lvl="4"/>
            <a:r>
              <a:t>Body Level Five</a:t>
            </a:r>
          </a:p>
        </p:txBody>
      </p:sp>
      <p:sp>
        <p:nvSpPr>
          <p:cNvPr id="41" name="2…"/>
          <p:cNvSpPr txBox="1">
            <a:spLocks noGrp="1"/>
          </p:cNvSpPr>
          <p:nvPr>
            <p:ph type="body" sz="quarter" idx="21"/>
          </p:nvPr>
        </p:nvSpPr>
        <p:spPr>
          <a:xfrm>
            <a:off x="3414316" y="2559372"/>
            <a:ext cx="723032" cy="2694906"/>
          </a:xfrm>
          <a:prstGeom prst="rect">
            <a:avLst/>
          </a:prstGeom>
        </p:spPr>
        <p:txBody>
          <a:bodyPr anchor="t"/>
          <a:lstStyle>
            <a:lvl1pPr marL="0" indent="0">
              <a:lnSpc>
                <a:spcPts val="2700"/>
              </a:lnSpc>
              <a:buSzTx/>
              <a:buNone/>
              <a:defRPr sz="4000" spc="-79">
                <a:solidFill>
                  <a:srgbClr val="E5F6FD"/>
                </a:solidFill>
              </a:defRPr>
            </a:lvl1pPr>
          </a:lstStyle>
          <a:p>
            <a:pPr marL="0" indent="0">
              <a:lnSpc>
                <a:spcPts val="5400"/>
              </a:lnSpc>
              <a:buSzTx/>
              <a:buNone/>
              <a:defRPr sz="4000" spc="-79">
                <a:solidFill>
                  <a:srgbClr val="E5F6FD"/>
                </a:solidFill>
              </a:defRPr>
            </a:pPr>
            <a:r>
              <a:t>2</a:t>
            </a:r>
          </a:p>
          <a:p>
            <a:pPr marL="0" indent="0">
              <a:lnSpc>
                <a:spcPts val="5400"/>
              </a:lnSpc>
              <a:buSzTx/>
              <a:buNone/>
              <a:defRPr sz="4000" spc="-79">
                <a:solidFill>
                  <a:srgbClr val="E5F6FD"/>
                </a:solidFill>
              </a:defRPr>
            </a:pPr>
            <a:r>
              <a:t>4</a:t>
            </a:r>
          </a:p>
          <a:p>
            <a:pPr marL="0" indent="0">
              <a:lnSpc>
                <a:spcPts val="5400"/>
              </a:lnSpc>
              <a:buSzTx/>
              <a:buNone/>
              <a:defRPr sz="4000" spc="-79">
                <a:solidFill>
                  <a:srgbClr val="E5F6FD"/>
                </a:solidFill>
              </a:defRPr>
            </a:pPr>
            <a:r>
              <a:t>6</a:t>
            </a:r>
          </a:p>
          <a:p>
            <a:pPr marL="0" indent="0">
              <a:lnSpc>
                <a:spcPts val="5400"/>
              </a:lnSpc>
              <a:buSzTx/>
              <a:buNone/>
              <a:defRPr sz="4000" spc="-79">
                <a:solidFill>
                  <a:srgbClr val="E5F6FD"/>
                </a:solidFill>
              </a:defRPr>
            </a:pPr>
            <a:r>
              <a:t>8</a:t>
            </a:r>
          </a:p>
          <a:p>
            <a:pPr marL="0" indent="0">
              <a:lnSpc>
                <a:spcPts val="5400"/>
              </a:lnSpc>
              <a:buSzTx/>
              <a:buNone/>
              <a:defRPr sz="4000" spc="-79">
                <a:solidFill>
                  <a:srgbClr val="E5F6FD"/>
                </a:solidFill>
              </a:defRPr>
            </a:pPr>
            <a:r>
              <a:t>10</a:t>
            </a:r>
          </a:p>
        </p:txBody>
      </p:sp>
      <p:sp>
        <p:nvSpPr>
          <p:cNvPr id="42" name="Table of Contents"/>
          <p:cNvSpPr txBox="1">
            <a:spLocks noGrp="1"/>
          </p:cNvSpPr>
          <p:nvPr>
            <p:ph type="body" sz="quarter" idx="22"/>
          </p:nvPr>
        </p:nvSpPr>
        <p:spPr>
          <a:xfrm>
            <a:off x="635000" y="1595790"/>
            <a:ext cx="5369841" cy="727892"/>
          </a:xfrm>
          <a:prstGeom prst="rect">
            <a:avLst/>
          </a:prstGeom>
        </p:spPr>
        <p:txBody>
          <a:bodyPr anchor="t">
            <a:spAutoFit/>
          </a:bodyPr>
          <a:lstStyle>
            <a:lvl1pPr marL="0" indent="0">
              <a:lnSpc>
                <a:spcPts val="5200"/>
              </a:lnSpc>
              <a:buSzTx/>
              <a:buNone/>
              <a:defRPr sz="4000" spc="-80">
                <a:solidFill>
                  <a:srgbClr val="E5F6FD"/>
                </a:solidFill>
              </a:defRPr>
            </a:lvl1pPr>
          </a:lstStyle>
          <a:p>
            <a:r>
              <a:t>Table of Contents</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533659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72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6535FB-9273-3DC8-862D-363A8E422BCA}"/>
              </a:ext>
            </a:extLst>
          </p:cNvPr>
          <p:cNvSpPr/>
          <p:nvPr userDrawn="1"/>
        </p:nvSpPr>
        <p:spPr>
          <a:xfrm>
            <a:off x="0" y="0"/>
            <a:ext cx="12192000"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text title</a:t>
            </a:r>
            <a:endParaRPr lang="en-US"/>
          </a:p>
        </p:txBody>
      </p:sp>
      <p:pic>
        <p:nvPicPr>
          <p:cNvPr id="8" name="Picture 7">
            <a:extLst>
              <a:ext uri="{FF2B5EF4-FFF2-40B4-BE49-F238E27FC236}">
                <a16:creationId xmlns:a16="http://schemas.microsoft.com/office/drawing/2014/main" id="{744D42E6-D940-2849-BFA8-1D5331CA3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2843311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AA89F2-721A-9038-628D-632778A74D41}"/>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8" name="Picture 7">
            <a:extLst>
              <a:ext uri="{FF2B5EF4-FFF2-40B4-BE49-F238E27FC236}">
                <a16:creationId xmlns:a16="http://schemas.microsoft.com/office/drawing/2014/main" id="{744D42E6-D940-2849-BFA8-1D5331CA3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pic>
        <p:nvPicPr>
          <p:cNvPr id="4" name="Picture 3">
            <a:extLst>
              <a:ext uri="{FF2B5EF4-FFF2-40B4-BE49-F238E27FC236}">
                <a16:creationId xmlns:a16="http://schemas.microsoft.com/office/drawing/2014/main" id="{DC361F18-5FD6-EB70-C124-22D0738518A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5400000">
            <a:off x="8376259" y="3042261"/>
            <a:ext cx="6858001" cy="773481"/>
          </a:xfrm>
          <a:prstGeom prst="rect">
            <a:avLst/>
          </a:prstGeom>
        </p:spPr>
      </p:pic>
    </p:spTree>
    <p:extLst>
      <p:ext uri="{BB962C8B-B14F-4D97-AF65-F5344CB8AC3E}">
        <p14:creationId xmlns:p14="http://schemas.microsoft.com/office/powerpoint/2010/main" val="3613292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1C594C-68AF-3556-C12C-E2F8481E94D2}"/>
              </a:ext>
            </a:extLst>
          </p:cNvPr>
          <p:cNvSpPr/>
          <p:nvPr userDrawn="1"/>
        </p:nvSpPr>
        <p:spPr>
          <a:xfrm>
            <a:off x="0" y="0"/>
            <a:ext cx="12192000"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chemeClr val="bg1"/>
                </a:solidFill>
                <a:latin typeface="Arial" panose="020B0604020202020204" pitchFamily="34" charset="0"/>
                <a:ea typeface="+mn-ea"/>
                <a:cs typeface="Arial" panose="020B0604020202020204" pitchFamily="34" charset="0"/>
              </a:defRPr>
            </a:lvl1pPr>
          </a:lstStyle>
          <a:p>
            <a:r>
              <a:rPr lang="en-GB"/>
              <a:t>text title</a:t>
            </a:r>
            <a:endParaRPr lang="en-US"/>
          </a:p>
        </p:txBody>
      </p:sp>
      <p:pic>
        <p:nvPicPr>
          <p:cNvPr id="8" name="Picture 7">
            <a:extLst>
              <a:ext uri="{FF2B5EF4-FFF2-40B4-BE49-F238E27FC236}">
                <a16:creationId xmlns:a16="http://schemas.microsoft.com/office/drawing/2014/main" id="{744D42E6-D940-2849-BFA8-1D5331CA35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902" y="6381407"/>
            <a:ext cx="809943" cy="212651"/>
          </a:xfrm>
          <a:prstGeom prst="rect">
            <a:avLst/>
          </a:prstGeom>
        </p:spPr>
      </p:pic>
    </p:spTree>
    <p:extLst>
      <p:ext uri="{BB962C8B-B14F-4D97-AF65-F5344CB8AC3E}">
        <p14:creationId xmlns:p14="http://schemas.microsoft.com/office/powerpoint/2010/main" val="195795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BDC697-EB0B-1B1C-4DE6-3AAACEC0D41C}"/>
              </a:ext>
            </a:extLst>
          </p:cNvPr>
          <p:cNvSpPr/>
          <p:nvPr userDrawn="1"/>
        </p:nvSpPr>
        <p:spPr>
          <a:xfrm>
            <a:off x="0" y="0"/>
            <a:ext cx="12192000" cy="6858000"/>
          </a:xfrm>
          <a:prstGeom prst="rect">
            <a:avLst/>
          </a:prstGeom>
          <a:solidFill>
            <a:srgbClr val="E5F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10" name="Graphic 9">
            <a:extLst>
              <a:ext uri="{FF2B5EF4-FFF2-40B4-BE49-F238E27FC236}">
                <a16:creationId xmlns:a16="http://schemas.microsoft.com/office/drawing/2014/main" id="{D3B1378A-A4B3-DF29-616C-15B3894B23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8182" y="6274839"/>
            <a:ext cx="993539" cy="434706"/>
          </a:xfrm>
          <a:prstGeom prst="rect">
            <a:avLst/>
          </a:prstGeom>
        </p:spPr>
      </p:pic>
      <p:sp>
        <p:nvSpPr>
          <p:cNvPr id="7" name="Title 1">
            <a:extLst>
              <a:ext uri="{FF2B5EF4-FFF2-40B4-BE49-F238E27FC236}">
                <a16:creationId xmlns:a16="http://schemas.microsoft.com/office/drawing/2014/main" id="{A452F863-286F-B248-AC98-42F3A999F58C}"/>
              </a:ext>
            </a:extLst>
          </p:cNvPr>
          <p:cNvSpPr>
            <a:spLocks noGrp="1"/>
          </p:cNvSpPr>
          <p:nvPr>
            <p:ph type="title" hasCustomPrompt="1"/>
          </p:nvPr>
        </p:nvSpPr>
        <p:spPr>
          <a:xfrm>
            <a:off x="838200" y="2560635"/>
            <a:ext cx="4668083" cy="1325563"/>
          </a:xfrm>
        </p:spPr>
        <p:txBody>
          <a:bodyPr/>
          <a:lstStyle>
            <a:lvl1pPr>
              <a:defRPr lang="en-GB" sz="6000" b="1" kern="1200" spc="-300">
                <a:solidFill>
                  <a:srgbClr val="FF0046"/>
                </a:solidFill>
                <a:latin typeface="Arial" panose="020B0604020202020204" pitchFamily="34" charset="0"/>
                <a:ea typeface="+mn-ea"/>
                <a:cs typeface="Arial" panose="020B0604020202020204" pitchFamily="34" charset="0"/>
              </a:defRPr>
            </a:lvl1pPr>
          </a:lstStyle>
          <a:p>
            <a:r>
              <a:rPr lang="en-GB"/>
              <a:t>Divider title</a:t>
            </a:r>
            <a:endParaRPr lang="en-US"/>
          </a:p>
        </p:txBody>
      </p:sp>
      <p:pic>
        <p:nvPicPr>
          <p:cNvPr id="4" name="Picture 3">
            <a:extLst>
              <a:ext uri="{FF2B5EF4-FFF2-40B4-BE49-F238E27FC236}">
                <a16:creationId xmlns:a16="http://schemas.microsoft.com/office/drawing/2014/main" id="{DC361F18-5FD6-EB70-C124-22D0738518A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a:off x="8376259" y="3042261"/>
            <a:ext cx="6858001" cy="773481"/>
          </a:xfrm>
          <a:prstGeom prst="rect">
            <a:avLst/>
          </a:prstGeom>
        </p:spPr>
      </p:pic>
    </p:spTree>
    <p:extLst>
      <p:ext uri="{BB962C8B-B14F-4D97-AF65-F5344CB8AC3E}">
        <p14:creationId xmlns:p14="http://schemas.microsoft.com/office/powerpoint/2010/main" val="28821243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DF2070-4DAD-3E4B-875D-F7A2BED5D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0761D0F-7A28-0440-ABBB-2A76464A4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581271-2A23-0242-9798-9E77DF99D9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3DEAF14-DE47-B449-AA5A-124F7295B6B3}" type="datetimeFigureOut">
              <a:rPr lang="en-US" smtClean="0"/>
              <a:pPr/>
              <a:t>7/12/22</a:t>
            </a:fld>
            <a:endParaRPr lang="en-US"/>
          </a:p>
        </p:txBody>
      </p:sp>
      <p:sp>
        <p:nvSpPr>
          <p:cNvPr id="5" name="Footer Placeholder 4">
            <a:extLst>
              <a:ext uri="{FF2B5EF4-FFF2-40B4-BE49-F238E27FC236}">
                <a16:creationId xmlns:a16="http://schemas.microsoft.com/office/drawing/2014/main" id="{A45D99FE-B36A-ED42-87E1-7289D1453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45FAE30-2B79-944A-9D49-9400B95093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AC37D31-2136-1948-AF59-27A5712B32C4}" type="slidenum">
              <a:rPr lang="en-US" smtClean="0"/>
              <a:pPr/>
              <a:t>‹#›</a:t>
            </a:fld>
            <a:endParaRPr lang="en-US"/>
          </a:p>
        </p:txBody>
      </p:sp>
    </p:spTree>
    <p:extLst>
      <p:ext uri="{BB962C8B-B14F-4D97-AF65-F5344CB8AC3E}">
        <p14:creationId xmlns:p14="http://schemas.microsoft.com/office/powerpoint/2010/main" val="224200002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4" r:id="rId4"/>
    <p:sldLayoutId id="2147483699" r:id="rId5"/>
    <p:sldLayoutId id="2147483700" r:id="rId6"/>
    <p:sldLayoutId id="2147483675" r:id="rId7"/>
    <p:sldLayoutId id="2147483698" r:id="rId8"/>
    <p:sldLayoutId id="2147483676" r:id="rId9"/>
    <p:sldLayoutId id="2147483701" r:id="rId10"/>
    <p:sldLayoutId id="2147483702" r:id="rId11"/>
    <p:sldLayoutId id="2147483671" r:id="rId12"/>
    <p:sldLayoutId id="2147483672" r:id="rId13"/>
    <p:sldLayoutId id="2147483673" r:id="rId14"/>
    <p:sldLayoutId id="2147483705" r:id="rId15"/>
    <p:sldLayoutId id="2147483706" r:id="rId16"/>
    <p:sldLayoutId id="2147483678" r:id="rId17"/>
    <p:sldLayoutId id="2147483679" r:id="rId18"/>
    <p:sldLayoutId id="2147483680" r:id="rId19"/>
    <p:sldLayoutId id="2147483681" r:id="rId20"/>
    <p:sldLayoutId id="2147483682" r:id="rId21"/>
    <p:sldLayoutId id="2147483689" r:id="rId22"/>
    <p:sldLayoutId id="2147483690" r:id="rId23"/>
    <p:sldLayoutId id="2147483691" r:id="rId24"/>
    <p:sldLayoutId id="2147483692" r:id="rId25"/>
    <p:sldLayoutId id="2147483693" r:id="rId26"/>
    <p:sldLayoutId id="2147483694" r:id="rId27"/>
    <p:sldLayoutId id="2147483695" r:id="rId28"/>
    <p:sldLayoutId id="2147483677" r:id="rId29"/>
    <p:sldLayoutId id="2147483683" r:id="rId30"/>
    <p:sldLayoutId id="2147483684" r:id="rId31"/>
    <p:sldLayoutId id="2147483685" r:id="rId32"/>
    <p:sldLayoutId id="2147483686" r:id="rId33"/>
    <p:sldLayoutId id="2147483688" r:id="rId34"/>
    <p:sldLayoutId id="2147483649" r:id="rId35"/>
    <p:sldLayoutId id="2147483696" r:id="rId36"/>
    <p:sldLayoutId id="2147483697" r:id="rId37"/>
    <p:sldLayoutId id="2147483704" r:id="rId38"/>
    <p:sldLayoutId id="2147483703" r:id="rId39"/>
    <p:sldLayoutId id="2147483650" r:id="rId40"/>
    <p:sldLayoutId id="2147483651" r:id="rId41"/>
    <p:sldLayoutId id="2147483652" r:id="rId42"/>
    <p:sldLayoutId id="2147483653" r:id="rId43"/>
    <p:sldLayoutId id="2147483654" r:id="rId44"/>
    <p:sldLayoutId id="2147483655" r:id="rId45"/>
    <p:sldLayoutId id="2147483656" r:id="rId46"/>
    <p:sldLayoutId id="2147483657" r:id="rId47"/>
    <p:sldLayoutId id="2147483658" r:id="rId48"/>
    <p:sldLayoutId id="2147483659" r:id="rId49"/>
    <p:sldLayoutId id="2147483666" r:id="rId50"/>
    <p:sldLayoutId id="2147483687" r:id="rId51"/>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1.xml"/><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image" Target="../media/image76.svg"/><Relationship Id="rId21" Type="http://schemas.openxmlformats.org/officeDocument/2006/relationships/image" Target="../media/image94.png"/><Relationship Id="rId7" Type="http://schemas.openxmlformats.org/officeDocument/2006/relationships/image" Target="../media/image80.png"/><Relationship Id="rId12" Type="http://schemas.openxmlformats.org/officeDocument/2006/relationships/image" Target="../media/image85.png"/><Relationship Id="rId17" Type="http://schemas.openxmlformats.org/officeDocument/2006/relationships/image" Target="../media/image90.jpeg"/><Relationship Id="rId2" Type="http://schemas.openxmlformats.org/officeDocument/2006/relationships/image" Target="../media/image75.png"/><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36.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23" Type="http://schemas.openxmlformats.org/officeDocument/2006/relationships/image" Target="../media/image96.jpeg"/><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 Id="rId22" Type="http://schemas.openxmlformats.org/officeDocument/2006/relationships/image" Target="../media/image95.png"/></Relationships>
</file>

<file path=ppt/slides/_rels/slide15.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70.jpeg"/><Relationship Id="rId18" Type="http://schemas.openxmlformats.org/officeDocument/2006/relationships/image" Target="../media/image104.png"/><Relationship Id="rId3" Type="http://schemas.microsoft.com/office/2018/10/relationships/comments" Target="../comments/modernComment_107_0.xml"/><Relationship Id="rId21" Type="http://schemas.openxmlformats.org/officeDocument/2006/relationships/image" Target="../media/image107.jpeg"/><Relationship Id="rId7" Type="http://schemas.openxmlformats.org/officeDocument/2006/relationships/image" Target="../media/image98.png"/><Relationship Id="rId12" Type="http://schemas.openxmlformats.org/officeDocument/2006/relationships/image" Target="../media/image69.png"/><Relationship Id="rId17" Type="http://schemas.openxmlformats.org/officeDocument/2006/relationships/image" Target="../media/image103.png"/><Relationship Id="rId2" Type="http://schemas.openxmlformats.org/officeDocument/2006/relationships/notesSlide" Target="../notesSlides/notesSlide1.xml"/><Relationship Id="rId16" Type="http://schemas.openxmlformats.org/officeDocument/2006/relationships/image" Target="../media/image102.svg"/><Relationship Id="rId20" Type="http://schemas.openxmlformats.org/officeDocument/2006/relationships/image" Target="../media/image106.png"/><Relationship Id="rId1" Type="http://schemas.openxmlformats.org/officeDocument/2006/relationships/slideLayout" Target="../slideLayouts/slideLayout36.xml"/><Relationship Id="rId6" Type="http://schemas.openxmlformats.org/officeDocument/2006/relationships/image" Target="../media/image66.png"/><Relationship Id="rId11" Type="http://schemas.openxmlformats.org/officeDocument/2006/relationships/image" Target="../media/image67.png"/><Relationship Id="rId24" Type="http://schemas.openxmlformats.org/officeDocument/2006/relationships/image" Target="../media/image76.svg"/><Relationship Id="rId5" Type="http://schemas.openxmlformats.org/officeDocument/2006/relationships/image" Target="../media/image44.png"/><Relationship Id="rId15" Type="http://schemas.openxmlformats.org/officeDocument/2006/relationships/image" Target="../media/image101.png"/><Relationship Id="rId23" Type="http://schemas.openxmlformats.org/officeDocument/2006/relationships/image" Target="../media/image75.png"/><Relationship Id="rId10" Type="http://schemas.openxmlformats.org/officeDocument/2006/relationships/image" Target="../media/image65.png"/><Relationship Id="rId19" Type="http://schemas.openxmlformats.org/officeDocument/2006/relationships/image" Target="../media/image105.png"/><Relationship Id="rId4" Type="http://schemas.openxmlformats.org/officeDocument/2006/relationships/image" Target="../media/image97.tif"/><Relationship Id="rId9" Type="http://schemas.openxmlformats.org/officeDocument/2006/relationships/image" Target="../media/image100.png"/><Relationship Id="rId14" Type="http://schemas.openxmlformats.org/officeDocument/2006/relationships/image" Target="../media/image71.png"/><Relationship Id="rId22" Type="http://schemas.openxmlformats.org/officeDocument/2006/relationships/image" Target="../media/image108.png"/></Relationships>
</file>

<file path=ppt/slides/_rels/slide1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76.sv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75.png"/><Relationship Id="rId2" Type="http://schemas.microsoft.com/office/2018/10/relationships/comments" Target="../comments/modernComment_21C_BF98E624.xml"/><Relationship Id="rId1" Type="http://schemas.openxmlformats.org/officeDocument/2006/relationships/slideLayout" Target="../slideLayouts/slideLayout36.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97.tif"/><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97.tif"/><Relationship Id="rId7" Type="http://schemas.openxmlformats.org/officeDocument/2006/relationships/image" Target="../media/image12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3" Type="http://schemas.openxmlformats.org/officeDocument/2006/relationships/image" Target="../media/image123.svg"/><Relationship Id="rId7" Type="http://schemas.openxmlformats.org/officeDocument/2006/relationships/image" Target="../media/image127.svg"/><Relationship Id="rId2" Type="http://schemas.openxmlformats.org/officeDocument/2006/relationships/image" Target="../media/image122.png"/><Relationship Id="rId1" Type="http://schemas.openxmlformats.org/officeDocument/2006/relationships/slideLayout" Target="../slideLayouts/slideLayout45.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132.png"/><Relationship Id="rId4" Type="http://schemas.openxmlformats.org/officeDocument/2006/relationships/image" Target="../media/image131.png"/></Relationships>
</file>

<file path=ppt/slides/_rels/slide2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0.xml"/><Relationship Id="rId4" Type="http://schemas.openxmlformats.org/officeDocument/2006/relationships/image" Target="../media/image1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40.xml"/><Relationship Id="rId5" Type="http://schemas.openxmlformats.org/officeDocument/2006/relationships/image" Target="../media/image139.png"/><Relationship Id="rId4" Type="http://schemas.openxmlformats.org/officeDocument/2006/relationships/image" Target="../media/image138.png"/></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141.pn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xml"/><Relationship Id="rId1" Type="http://schemas.openxmlformats.org/officeDocument/2006/relationships/slideLayout" Target="../slideLayouts/slideLayout40.xml"/><Relationship Id="rId5" Type="http://schemas.openxmlformats.org/officeDocument/2006/relationships/image" Target="../media/image135.png"/><Relationship Id="rId4" Type="http://schemas.openxmlformats.org/officeDocument/2006/relationships/image" Target="../media/image143.png"/></Relationships>
</file>

<file path=ppt/slides/_rels/slide3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4.png"/><Relationship Id="rId1" Type="http://schemas.openxmlformats.org/officeDocument/2006/relationships/slideLayout" Target="../slideLayouts/slideLayout40.xml"/><Relationship Id="rId5" Type="http://schemas.openxmlformats.org/officeDocument/2006/relationships/image" Target="../media/image145.png"/><Relationship Id="rId4" Type="http://schemas.openxmlformats.org/officeDocument/2006/relationships/image" Target="../media/image139.png"/></Relationships>
</file>

<file path=ppt/slides/_rels/slide34.xml.rels><?xml version="1.0" encoding="UTF-8" standalone="yes"?>
<Relationships xmlns="http://schemas.openxmlformats.org/package/2006/relationships"><Relationship Id="rId8" Type="http://schemas.openxmlformats.org/officeDocument/2006/relationships/image" Target="../media/image150.png"/><Relationship Id="rId3" Type="http://schemas.microsoft.com/office/2018/10/relationships/comments" Target="../comments/modernComment_212_D3AF705E.xml"/><Relationship Id="rId7" Type="http://schemas.openxmlformats.org/officeDocument/2006/relationships/image" Target="../media/image149.png"/><Relationship Id="rId2" Type="http://schemas.openxmlformats.org/officeDocument/2006/relationships/notesSlide" Target="../notesSlides/notesSlide9.xml"/><Relationship Id="rId1" Type="http://schemas.openxmlformats.org/officeDocument/2006/relationships/slideLayout" Target="../slideLayouts/slideLayout4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 Id="rId9" Type="http://schemas.openxmlformats.org/officeDocument/2006/relationships/image" Target="../media/image1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53.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0" Type="http://schemas.openxmlformats.org/officeDocument/2006/relationships/image" Target="../media/image164.emf"/><Relationship Id="rId4" Type="http://schemas.openxmlformats.org/officeDocument/2006/relationships/image" Target="../media/image158.png"/><Relationship Id="rId9" Type="http://schemas.openxmlformats.org/officeDocument/2006/relationships/image" Target="../media/image16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68.png"/><Relationship Id="rId4" Type="http://schemas.openxmlformats.org/officeDocument/2006/relationships/image" Target="../media/image167.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209_6DE1C82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hyperlink" Target="https://www.rotageek.com/customers/merlin-entertainments" TargetMode="External"/><Relationship Id="rId5" Type="http://schemas.openxmlformats.org/officeDocument/2006/relationships/image" Target="../media/image170.jpeg"/><Relationship Id="rId4" Type="http://schemas.openxmlformats.org/officeDocument/2006/relationships/image" Target="../media/image169.jpeg"/></Relationships>
</file>

<file path=ppt/slides/_rels/slide4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72.png"/><Relationship Id="rId4" Type="http://schemas.openxmlformats.org/officeDocument/2006/relationships/image" Target="../media/image168.png"/></Relationships>
</file>

<file path=ppt/slides/_rels/slide4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74.jpeg"/><Relationship Id="rId4" Type="http://schemas.openxmlformats.org/officeDocument/2006/relationships/hyperlink" Target="https://www.rotageek.com/customers/ashford-and-st-peters-hospital-trus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177.png"/><Relationship Id="rId4" Type="http://schemas.openxmlformats.org/officeDocument/2006/relationships/image" Target="../media/image176.png"/></Relationships>
</file>

<file path=ppt/slides/_rels/slide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hyperlink" Target="https://www.rotageek.com/customers/william-hill" TargetMode="External"/><Relationship Id="rId5" Type="http://schemas.openxmlformats.org/officeDocument/2006/relationships/hyperlink" Target="https://www.rotageek.com/customers/ashford-and-st-peters-hospital-trust" TargetMode="External"/><Relationship Id="rId4" Type="http://schemas.openxmlformats.org/officeDocument/2006/relationships/image" Target="../media/image179.jpeg"/></Relationships>
</file>

<file path=ppt/slides/_rels/slide4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82.png"/><Relationship Id="rId5" Type="http://schemas.openxmlformats.org/officeDocument/2006/relationships/image" Target="../media/image168.png"/><Relationship Id="rId4" Type="http://schemas.openxmlformats.org/officeDocument/2006/relationships/image" Target="../media/image181.jpeg"/></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5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84.jpeg"/><Relationship Id="rId5" Type="http://schemas.openxmlformats.org/officeDocument/2006/relationships/hyperlink" Target="http://www.rotageek.com/customers/lush-fresh-handmade-cosmetics" TargetMode="External"/><Relationship Id="rId4" Type="http://schemas.openxmlformats.org/officeDocument/2006/relationships/hyperlink" Target="https://www.rotageek.com/customers/ashford-and-st-peters-hospital-trust"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5.jpeg"/><Relationship Id="rId7" Type="http://schemas.openxmlformats.org/officeDocument/2006/relationships/image" Target="../media/image188.pn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187.svg"/><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56.png"/><Relationship Id="rId9" Type="http://schemas.openxmlformats.org/officeDocument/2006/relationships/image" Target="../media/image190.png"/></Relationships>
</file>

<file path=ppt/slides/_rels/slide53.xml.rels><?xml version="1.0" encoding="UTF-8" standalone="yes"?>
<Relationships xmlns="http://schemas.openxmlformats.org/package/2006/relationships"><Relationship Id="rId3" Type="http://schemas.openxmlformats.org/officeDocument/2006/relationships/image" Target="../media/image192.jpeg"/><Relationship Id="rId7"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54.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notesSlide" Target="../notesSlides/notesSlide26.xml"/><Relationship Id="rId1" Type="http://schemas.openxmlformats.org/officeDocument/2006/relationships/slideLayout" Target="../slideLayouts/slideLayout37.xml"/><Relationship Id="rId6" Type="http://schemas.openxmlformats.org/officeDocument/2006/relationships/image" Target="../media/image155.emf"/><Relationship Id="rId5" Type="http://schemas.openxmlformats.org/officeDocument/2006/relationships/image" Target="../media/image154.emf"/><Relationship Id="rId4" Type="http://schemas.openxmlformats.org/officeDocument/2006/relationships/image" Target="../media/image153.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215_CC7AEDC6.xml"/><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97.png"/><Relationship Id="rId4" Type="http://schemas.openxmlformats.org/officeDocument/2006/relationships/image" Target="../media/image196.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216_962BB63D.xml"/><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9.xml"/><Relationship Id="rId5" Type="http://schemas.openxmlformats.org/officeDocument/2006/relationships/image" Target="../media/image49.sv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5F3C6-D607-4F39-D776-29E299A9D1BB}"/>
              </a:ext>
            </a:extLst>
          </p:cNvPr>
          <p:cNvSpPr>
            <a:spLocks noGrp="1"/>
          </p:cNvSpPr>
          <p:nvPr>
            <p:ph type="ctrTitle"/>
          </p:nvPr>
        </p:nvSpPr>
        <p:spPr>
          <a:xfrm>
            <a:off x="727602" y="574879"/>
            <a:ext cx="6930338" cy="3057910"/>
          </a:xfrm>
        </p:spPr>
        <p:txBody>
          <a:bodyPr>
            <a:noAutofit/>
          </a:bodyPr>
          <a:lstStyle/>
          <a:p>
            <a:r>
              <a:rPr lang="en-GB" sz="7800" dirty="0"/>
              <a:t>Changing Scheduling.</a:t>
            </a:r>
            <a:br>
              <a:rPr lang="en-GB" sz="7800" dirty="0"/>
            </a:br>
            <a:r>
              <a:rPr lang="en-GB" sz="7800" dirty="0"/>
              <a:t>For good.</a:t>
            </a:r>
          </a:p>
        </p:txBody>
      </p:sp>
      <p:sp>
        <p:nvSpPr>
          <p:cNvPr id="3" name="Subtitle 2">
            <a:extLst>
              <a:ext uri="{FF2B5EF4-FFF2-40B4-BE49-F238E27FC236}">
                <a16:creationId xmlns:a16="http://schemas.microsoft.com/office/drawing/2014/main" id="{B0A3937B-91FF-B925-2FCB-E61D3B2A6B47}"/>
              </a:ext>
            </a:extLst>
          </p:cNvPr>
          <p:cNvSpPr>
            <a:spLocks noGrp="1"/>
          </p:cNvSpPr>
          <p:nvPr>
            <p:ph type="subTitle" idx="1"/>
          </p:nvPr>
        </p:nvSpPr>
        <p:spPr/>
        <p:txBody>
          <a:bodyPr>
            <a:normAutofit lnSpcReduction="10000"/>
          </a:bodyPr>
          <a:lstStyle/>
          <a:p>
            <a:endParaRPr lang="en-GB" dirty="0"/>
          </a:p>
        </p:txBody>
      </p:sp>
      <p:sp>
        <p:nvSpPr>
          <p:cNvPr id="4" name="Subtitle 2">
            <a:extLst>
              <a:ext uri="{FF2B5EF4-FFF2-40B4-BE49-F238E27FC236}">
                <a16:creationId xmlns:a16="http://schemas.microsoft.com/office/drawing/2014/main" id="{69F1C0C9-87E9-5043-93EE-222C382828E0}"/>
              </a:ext>
            </a:extLst>
          </p:cNvPr>
          <p:cNvSpPr txBox="1">
            <a:spLocks/>
          </p:cNvSpPr>
          <p:nvPr/>
        </p:nvSpPr>
        <p:spPr>
          <a:xfrm>
            <a:off x="727602" y="5278781"/>
            <a:ext cx="4849368" cy="366458"/>
          </a:xfrm>
          <a:prstGeom prst="rect">
            <a:avLst/>
          </a:prstGeom>
        </p:spPr>
        <p:txBody>
          <a:bodyPr vert="horz" wrap="none" lIns="91440" tIns="0" rIns="91440" bIns="45720" rtlCol="0">
            <a:noAutofit/>
          </a:bodyPr>
          <a:lstStyle>
            <a:lvl1pPr marL="0" indent="0" algn="l" defTabSz="914400" rtl="0" eaLnBrk="1" latinLnBrk="0" hangingPunct="1">
              <a:lnSpc>
                <a:spcPct val="80000"/>
              </a:lnSpc>
              <a:spcBef>
                <a:spcPts val="1000"/>
              </a:spcBef>
              <a:buFont typeface="Arial" panose="020B0604020202020204" pitchFamily="34" charset="0"/>
              <a:buNone/>
              <a:defRPr lang="en-US" sz="2400" b="1" kern="1200" spc="-150" dirty="0">
                <a:solidFill>
                  <a:srgbClr val="21163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914400" rtl="0" eaLnBrk="1" latinLnBrk="0" hangingPunct="1">
              <a:lnSpc>
                <a:spcPct val="170000"/>
              </a:lnSpc>
            </a:pPr>
            <a:r>
              <a:rPr lang="en-GB" sz="1400" b="0" kern="1200" spc="0" dirty="0">
                <a:solidFill>
                  <a:schemeClr val="bg1"/>
                </a:solidFill>
                <a:latin typeface="Arial" panose="020B0604020202020204" pitchFamily="34" charset="0"/>
                <a:ea typeface="+mn-ea"/>
                <a:cs typeface="Arial" panose="020B0604020202020204" pitchFamily="34" charset="0"/>
              </a:rPr>
              <a:t>10/05/22</a:t>
            </a:r>
            <a:endParaRPr lang="en-US" sz="1400" b="0" kern="1200" spc="0" dirty="0">
              <a:solidFill>
                <a:schemeClr val="bg1"/>
              </a:solidFill>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0A1613D9-7B71-5C5C-6620-719A0625EA3F}"/>
              </a:ext>
            </a:extLst>
          </p:cNvPr>
          <p:cNvSpPr txBox="1">
            <a:spLocks/>
          </p:cNvSpPr>
          <p:nvPr/>
        </p:nvSpPr>
        <p:spPr>
          <a:xfrm>
            <a:off x="727602" y="3439302"/>
            <a:ext cx="6617478" cy="1050224"/>
          </a:xfrm>
          <a:prstGeom prst="rect">
            <a:avLst/>
          </a:prstGeom>
        </p:spPr>
        <p:txBody>
          <a:bodyPr vert="horz" lIns="91440" tIns="45720" rIns="91440" bIns="45720" rtlCol="0" anchor="t" anchorCtr="0">
            <a:normAutofit/>
          </a:bodyPr>
          <a:lstStyle>
            <a:lvl1pPr marL="0" algn="l" defTabSz="914400" rtl="0" eaLnBrk="1" fontAlgn="t" latinLnBrk="0" hangingPunct="1">
              <a:lnSpc>
                <a:spcPct val="80000"/>
              </a:lnSpc>
              <a:spcBef>
                <a:spcPct val="0"/>
              </a:spcBef>
              <a:buNone/>
              <a:defRPr lang="en-US" sz="9000" b="1" i="0" kern="1200" spc="-700" dirty="0">
                <a:solidFill>
                  <a:schemeClr val="bg1"/>
                </a:solidFill>
                <a:latin typeface="Arial" panose="020B0604020202020204" pitchFamily="34" charset="0"/>
                <a:ea typeface="+mn-ea"/>
                <a:cs typeface="Arial" panose="020B0604020202020204" pitchFamily="34" charset="0"/>
              </a:defRPr>
            </a:lvl1pPr>
          </a:lstStyle>
          <a:p>
            <a:pPr>
              <a:lnSpc>
                <a:spcPct val="120000"/>
              </a:lnSpc>
            </a:pPr>
            <a:r>
              <a:rPr lang="en-GB" sz="3200" spc="-150" dirty="0"/>
              <a:t>It’s a rota…and a geek thing</a:t>
            </a:r>
          </a:p>
        </p:txBody>
      </p:sp>
      <p:pic>
        <p:nvPicPr>
          <p:cNvPr id="10" name="Graphic 9">
            <a:extLst>
              <a:ext uri="{FF2B5EF4-FFF2-40B4-BE49-F238E27FC236}">
                <a16:creationId xmlns:a16="http://schemas.microsoft.com/office/drawing/2014/main" id="{3A56E18C-1606-FA16-6324-F0A364370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6643" y="4004557"/>
            <a:ext cx="1142975" cy="45719"/>
          </a:xfrm>
          <a:prstGeom prst="rect">
            <a:avLst/>
          </a:prstGeom>
        </p:spPr>
      </p:pic>
      <p:pic>
        <p:nvPicPr>
          <p:cNvPr id="11" name="Graphic 10">
            <a:extLst>
              <a:ext uri="{FF2B5EF4-FFF2-40B4-BE49-F238E27FC236}">
                <a16:creationId xmlns:a16="http://schemas.microsoft.com/office/drawing/2014/main" id="{BF6867AC-ED85-3816-9A81-B71EB4581D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9166" y="3640842"/>
            <a:ext cx="1159071" cy="394084"/>
          </a:xfrm>
          <a:prstGeom prst="rect">
            <a:avLst/>
          </a:prstGeom>
        </p:spPr>
      </p:pic>
    </p:spTree>
    <p:extLst>
      <p:ext uri="{BB962C8B-B14F-4D97-AF65-F5344CB8AC3E}">
        <p14:creationId xmlns:p14="http://schemas.microsoft.com/office/powerpoint/2010/main" val="1560234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55B26-DA6D-F91B-67CB-01EA18E5D96E}"/>
              </a:ext>
            </a:extLst>
          </p:cNvPr>
          <p:cNvSpPr>
            <a:spLocks noGrp="1"/>
          </p:cNvSpPr>
          <p:nvPr>
            <p:ph type="title"/>
          </p:nvPr>
        </p:nvSpPr>
        <p:spPr/>
        <p:txBody>
          <a:bodyPr/>
          <a:lstStyle/>
          <a:p>
            <a:r>
              <a:rPr lang="en-GB"/>
              <a:t>Our history.</a:t>
            </a:r>
          </a:p>
        </p:txBody>
      </p:sp>
    </p:spTree>
    <p:extLst>
      <p:ext uri="{BB962C8B-B14F-4D97-AF65-F5344CB8AC3E}">
        <p14:creationId xmlns:p14="http://schemas.microsoft.com/office/powerpoint/2010/main" val="82614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4778CD-DAC3-4A27-E468-851F81FA0F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64262"/>
            <a:ext cx="12192000" cy="401278"/>
          </a:xfrm>
          <a:prstGeom prst="rect">
            <a:avLst/>
          </a:prstGeom>
        </p:spPr>
      </p:pic>
      <p:sp>
        <p:nvSpPr>
          <p:cNvPr id="3" name="Oval 2">
            <a:extLst>
              <a:ext uri="{FF2B5EF4-FFF2-40B4-BE49-F238E27FC236}">
                <a16:creationId xmlns:a16="http://schemas.microsoft.com/office/drawing/2014/main" id="{9F4DE17F-751A-5125-6C8F-3AF914231563}"/>
              </a:ext>
            </a:extLst>
          </p:cNvPr>
          <p:cNvSpPr/>
          <p:nvPr/>
        </p:nvSpPr>
        <p:spPr>
          <a:xfrm>
            <a:off x="877564" y="1738234"/>
            <a:ext cx="1814229" cy="1814229"/>
          </a:xfrm>
          <a:prstGeom prst="ellipse">
            <a:avLst/>
          </a:prstGeom>
          <a:solidFill>
            <a:schemeClr val="bg1"/>
          </a:solidFill>
          <a:ln w="762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D924C81-A4ED-0473-1FDE-42D555732D46}"/>
              </a:ext>
            </a:extLst>
          </p:cNvPr>
          <p:cNvSpPr/>
          <p:nvPr/>
        </p:nvSpPr>
        <p:spPr>
          <a:xfrm>
            <a:off x="3708629" y="1738234"/>
            <a:ext cx="1814229" cy="1814229"/>
          </a:xfrm>
          <a:prstGeom prst="ellipse">
            <a:avLst/>
          </a:prstGeom>
          <a:solidFill>
            <a:schemeClr val="bg1"/>
          </a:solidFill>
          <a:ln w="762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128F7E84-84D9-6A81-55A3-AB9C0CE89C5B}"/>
              </a:ext>
            </a:extLst>
          </p:cNvPr>
          <p:cNvSpPr/>
          <p:nvPr/>
        </p:nvSpPr>
        <p:spPr>
          <a:xfrm>
            <a:off x="6539694" y="1738234"/>
            <a:ext cx="1814229" cy="1814229"/>
          </a:xfrm>
          <a:prstGeom prst="ellipse">
            <a:avLst/>
          </a:prstGeom>
          <a:solidFill>
            <a:schemeClr val="bg1"/>
          </a:solidFill>
          <a:ln w="762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517A7CB-4E1D-C2BC-145D-6355F4B29FAE}"/>
              </a:ext>
            </a:extLst>
          </p:cNvPr>
          <p:cNvSpPr>
            <a:spLocks noGrp="1"/>
          </p:cNvSpPr>
          <p:nvPr>
            <p:ph type="title"/>
          </p:nvPr>
        </p:nvSpPr>
        <p:spPr>
          <a:xfrm>
            <a:off x="520557" y="491755"/>
            <a:ext cx="9124375" cy="786985"/>
          </a:xfrm>
        </p:spPr>
        <p:txBody>
          <a:bodyPr anchor="t">
            <a:noAutofit/>
          </a:bodyPr>
          <a:lstStyle/>
          <a:p>
            <a:pPr>
              <a:lnSpc>
                <a:spcPct val="80000"/>
              </a:lnSpc>
            </a:pPr>
            <a:r>
              <a:rPr lang="en-GB" sz="4800" dirty="0">
                <a:solidFill>
                  <a:srgbClr val="FF0046"/>
                </a:solidFill>
                <a:latin typeface="Arial"/>
                <a:cs typeface="Arial"/>
              </a:rPr>
              <a:t>Where did we come from?</a:t>
            </a:r>
            <a:endParaRPr lang="en-GB" sz="4800" dirty="0">
              <a:solidFill>
                <a:srgbClr val="FF0046"/>
              </a:solidFill>
            </a:endParaRPr>
          </a:p>
        </p:txBody>
      </p:sp>
      <p:pic>
        <p:nvPicPr>
          <p:cNvPr id="15" name="Image" descr="Image">
            <a:extLst>
              <a:ext uri="{FF2B5EF4-FFF2-40B4-BE49-F238E27FC236}">
                <a16:creationId xmlns:a16="http://schemas.microsoft.com/office/drawing/2014/main" id="{96496A4E-008F-2A6A-CB9B-5138466737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23926" y="4885038"/>
            <a:ext cx="1496953" cy="645973"/>
          </a:xfrm>
          <a:prstGeom prst="rect">
            <a:avLst/>
          </a:prstGeom>
          <a:ln w="12700">
            <a:miter lim="400000"/>
          </a:ln>
        </p:spPr>
      </p:pic>
      <p:sp>
        <p:nvSpPr>
          <p:cNvPr id="17" name="TextBox 16">
            <a:extLst>
              <a:ext uri="{FF2B5EF4-FFF2-40B4-BE49-F238E27FC236}">
                <a16:creationId xmlns:a16="http://schemas.microsoft.com/office/drawing/2014/main" id="{DD69D8FB-D39D-A61E-2125-A97031618773}"/>
              </a:ext>
            </a:extLst>
          </p:cNvPr>
          <p:cNvSpPr txBox="1"/>
          <p:nvPr/>
        </p:nvSpPr>
        <p:spPr>
          <a:xfrm>
            <a:off x="1355622" y="2352960"/>
            <a:ext cx="833562" cy="584775"/>
          </a:xfrm>
          <a:prstGeom prst="rect">
            <a:avLst/>
          </a:prstGeom>
          <a:noFill/>
        </p:spPr>
        <p:txBody>
          <a:bodyPr wrap="none" lIns="0" rIns="0" rtlCol="0">
            <a:spAutoFit/>
          </a:bodyPr>
          <a:lstStyle/>
          <a:p>
            <a:pPr algn="ctr"/>
            <a:r>
              <a:rPr lang="en-US" sz="3200" b="1" spc="-150" dirty="0">
                <a:solidFill>
                  <a:srgbClr val="FF0046"/>
                </a:solidFill>
                <a:latin typeface="Arial" panose="020B0604020202020204" pitchFamily="34" charset="0"/>
                <a:ea typeface="Open Sans" charset="0"/>
                <a:cs typeface="Arial" panose="020B0604020202020204" pitchFamily="34" charset="0"/>
              </a:rPr>
              <a:t>2009</a:t>
            </a:r>
          </a:p>
        </p:txBody>
      </p:sp>
      <p:sp>
        <p:nvSpPr>
          <p:cNvPr id="19" name="Rectangle 18">
            <a:extLst>
              <a:ext uri="{FF2B5EF4-FFF2-40B4-BE49-F238E27FC236}">
                <a16:creationId xmlns:a16="http://schemas.microsoft.com/office/drawing/2014/main" id="{CD54EE79-D35C-7198-0667-AC59A0B1A2DE}"/>
              </a:ext>
            </a:extLst>
          </p:cNvPr>
          <p:cNvSpPr/>
          <p:nvPr/>
        </p:nvSpPr>
        <p:spPr>
          <a:xfrm>
            <a:off x="689326" y="3861207"/>
            <a:ext cx="2166151" cy="549381"/>
          </a:xfrm>
          <a:prstGeom prst="rect">
            <a:avLst/>
          </a:prstGeom>
        </p:spPr>
        <p:txBody>
          <a:bodyPr wrap="square">
            <a:spAutoFit/>
          </a:bodyPr>
          <a:lstStyle/>
          <a:p>
            <a:pPr algn="ctr">
              <a:lnSpc>
                <a:spcPct val="90000"/>
              </a:lnSpc>
              <a:defRPr spc="-90">
                <a:solidFill>
                  <a:srgbClr val="5E5E5E"/>
                </a:solidFill>
              </a:defRPr>
            </a:pPr>
            <a:r>
              <a:rPr lang="en-GB" sz="1100" spc="-10" dirty="0">
                <a:solidFill>
                  <a:srgbClr val="0F0F28"/>
                </a:solidFill>
                <a:latin typeface="Arial" panose="020B0604020202020204" pitchFamily="34" charset="0"/>
                <a:cs typeface="Arial" panose="020B0604020202020204" pitchFamily="34" charset="0"/>
              </a:rPr>
              <a:t>Rotageek was started to answer the scheduling problem within the A&amp;E of the NHS.</a:t>
            </a:r>
          </a:p>
        </p:txBody>
      </p:sp>
      <p:pic>
        <p:nvPicPr>
          <p:cNvPr id="21" name="Image" descr="Image">
            <a:extLst>
              <a:ext uri="{FF2B5EF4-FFF2-40B4-BE49-F238E27FC236}">
                <a16:creationId xmlns:a16="http://schemas.microsoft.com/office/drawing/2014/main" id="{86D38C3B-D557-57E9-8093-ACC1D77A10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1757" y="4886164"/>
            <a:ext cx="1947968" cy="644847"/>
          </a:xfrm>
          <a:prstGeom prst="rect">
            <a:avLst/>
          </a:prstGeom>
          <a:ln w="12700">
            <a:miter lim="400000"/>
          </a:ln>
        </p:spPr>
      </p:pic>
      <p:sp>
        <p:nvSpPr>
          <p:cNvPr id="23" name="TextBox 22">
            <a:extLst>
              <a:ext uri="{FF2B5EF4-FFF2-40B4-BE49-F238E27FC236}">
                <a16:creationId xmlns:a16="http://schemas.microsoft.com/office/drawing/2014/main" id="{36EE05FE-4801-6D09-4488-0FA8A9D8670A}"/>
              </a:ext>
            </a:extLst>
          </p:cNvPr>
          <p:cNvSpPr txBox="1"/>
          <p:nvPr/>
        </p:nvSpPr>
        <p:spPr>
          <a:xfrm>
            <a:off x="4198961" y="2352960"/>
            <a:ext cx="833563" cy="584775"/>
          </a:xfrm>
          <a:prstGeom prst="rect">
            <a:avLst/>
          </a:prstGeom>
          <a:noFill/>
        </p:spPr>
        <p:txBody>
          <a:bodyPr wrap="none" lIns="0" tIns="45720" rIns="0" bIns="45720" rtlCol="0" anchor="t">
            <a:spAutoFit/>
          </a:bodyPr>
          <a:lstStyle/>
          <a:p>
            <a:pPr algn="ctr"/>
            <a:r>
              <a:rPr lang="en-US" sz="3200" b="1" spc="-150" dirty="0">
                <a:solidFill>
                  <a:srgbClr val="FF0046"/>
                </a:solidFill>
                <a:latin typeface="Arial"/>
                <a:ea typeface="Open Sans"/>
                <a:cs typeface="Arial"/>
              </a:rPr>
              <a:t>2013</a:t>
            </a:r>
            <a:endParaRPr lang="en-US" sz="3200" b="1" spc="-150" dirty="0">
              <a:solidFill>
                <a:srgbClr val="FF0046"/>
              </a:solidFill>
              <a:latin typeface="Arial" panose="020B0604020202020204" pitchFamily="34" charset="0"/>
              <a:ea typeface="Open Sans" charset="0"/>
              <a:cs typeface="Arial" panose="020B0604020202020204" pitchFamily="34" charset="0"/>
            </a:endParaRPr>
          </a:p>
        </p:txBody>
      </p:sp>
      <p:sp>
        <p:nvSpPr>
          <p:cNvPr id="24" name="Rectangle 23">
            <a:extLst>
              <a:ext uri="{FF2B5EF4-FFF2-40B4-BE49-F238E27FC236}">
                <a16:creationId xmlns:a16="http://schemas.microsoft.com/office/drawing/2014/main" id="{099209F7-4989-0405-984F-FC4837DE7740}"/>
              </a:ext>
            </a:extLst>
          </p:cNvPr>
          <p:cNvSpPr/>
          <p:nvPr/>
        </p:nvSpPr>
        <p:spPr>
          <a:xfrm>
            <a:off x="3530931" y="3865315"/>
            <a:ext cx="2169621" cy="854080"/>
          </a:xfrm>
          <a:prstGeom prst="rect">
            <a:avLst/>
          </a:prstGeom>
        </p:spPr>
        <p:txBody>
          <a:bodyPr wrap="square" lIns="91440" tIns="45720" rIns="91440" bIns="45720" anchor="t">
            <a:spAutoFit/>
          </a:bodyPr>
          <a:lstStyle/>
          <a:p>
            <a:pPr algn="ctr">
              <a:lnSpc>
                <a:spcPct val="90000"/>
              </a:lnSpc>
              <a:defRPr spc="-90">
                <a:solidFill>
                  <a:srgbClr val="5E5E5E"/>
                </a:solidFill>
              </a:defRPr>
            </a:pPr>
            <a:r>
              <a:rPr lang="en-GB" sz="1100" spc="-10" dirty="0">
                <a:solidFill>
                  <a:srgbClr val="0F0F28"/>
                </a:solidFill>
                <a:latin typeface="Arial"/>
                <a:cs typeface="Arial"/>
              </a:rPr>
              <a:t>Rotageek began to focus on the retail industry realising they faced similar scheduling challenges as the NHS and their solution could help to solve them</a:t>
            </a:r>
            <a:endParaRPr lang="en-GB" sz="1100" spc="-10" dirty="0">
              <a:solidFill>
                <a:srgbClr val="0F0F28"/>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E6AD5D0-FE3D-6C59-1874-7A63157AFF40}"/>
              </a:ext>
            </a:extLst>
          </p:cNvPr>
          <p:cNvSpPr txBox="1"/>
          <p:nvPr/>
        </p:nvSpPr>
        <p:spPr>
          <a:xfrm>
            <a:off x="7030026" y="2352960"/>
            <a:ext cx="833563" cy="584775"/>
          </a:xfrm>
          <a:prstGeom prst="rect">
            <a:avLst/>
          </a:prstGeom>
          <a:noFill/>
        </p:spPr>
        <p:txBody>
          <a:bodyPr wrap="none" lIns="0" tIns="45720" rIns="0" bIns="45720" rtlCol="0" anchor="t">
            <a:spAutoFit/>
          </a:bodyPr>
          <a:lstStyle/>
          <a:p>
            <a:pPr algn="ctr"/>
            <a:r>
              <a:rPr lang="en-US" sz="3200" b="1" spc="-150" dirty="0">
                <a:solidFill>
                  <a:srgbClr val="FF0046"/>
                </a:solidFill>
                <a:latin typeface="Arial"/>
                <a:ea typeface="Open Sans"/>
                <a:cs typeface="Arial"/>
              </a:rPr>
              <a:t>2014</a:t>
            </a:r>
            <a:endParaRPr lang="en-US" sz="3200" b="1" spc="-150" dirty="0">
              <a:solidFill>
                <a:srgbClr val="FF0046"/>
              </a:solidFill>
              <a:latin typeface="Arial" panose="020B0604020202020204" pitchFamily="34" charset="0"/>
              <a:ea typeface="Open Sans" charset="0"/>
              <a:cs typeface="Arial" panose="020B0604020202020204" pitchFamily="34" charset="0"/>
            </a:endParaRPr>
          </a:p>
        </p:txBody>
      </p:sp>
      <p:pic>
        <p:nvPicPr>
          <p:cNvPr id="26" name="Picture 26" descr="Icon&#10;&#10;Description automatically generated">
            <a:extLst>
              <a:ext uri="{FF2B5EF4-FFF2-40B4-BE49-F238E27FC236}">
                <a16:creationId xmlns:a16="http://schemas.microsoft.com/office/drawing/2014/main" id="{6AA063CD-CA80-222D-69D7-A02C6AECCCE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96854" y="4959035"/>
            <a:ext cx="499903" cy="497977"/>
          </a:xfrm>
          <a:prstGeom prst="rect">
            <a:avLst/>
          </a:prstGeom>
        </p:spPr>
      </p:pic>
      <p:sp>
        <p:nvSpPr>
          <p:cNvPr id="27" name="Rectangle 26">
            <a:extLst>
              <a:ext uri="{FF2B5EF4-FFF2-40B4-BE49-F238E27FC236}">
                <a16:creationId xmlns:a16="http://schemas.microsoft.com/office/drawing/2014/main" id="{610815D5-7F6E-6A3F-E6F4-969EAC51FD77}"/>
              </a:ext>
            </a:extLst>
          </p:cNvPr>
          <p:cNvSpPr/>
          <p:nvPr/>
        </p:nvSpPr>
        <p:spPr>
          <a:xfrm>
            <a:off x="6361996" y="3865935"/>
            <a:ext cx="2169621" cy="397032"/>
          </a:xfrm>
          <a:prstGeom prst="rect">
            <a:avLst/>
          </a:prstGeom>
        </p:spPr>
        <p:txBody>
          <a:bodyPr wrap="square" lIns="91440" tIns="45720" rIns="91440" bIns="45720" anchor="t">
            <a:spAutoFit/>
          </a:bodyPr>
          <a:lstStyle/>
          <a:p>
            <a:pPr algn="ctr">
              <a:lnSpc>
                <a:spcPct val="90000"/>
              </a:lnSpc>
              <a:defRPr spc="-90">
                <a:solidFill>
                  <a:srgbClr val="5E5E5E"/>
                </a:solidFill>
              </a:defRPr>
            </a:pPr>
            <a:r>
              <a:rPr lang="en-GB" sz="1100" spc="-10" dirty="0" err="1">
                <a:solidFill>
                  <a:srgbClr val="0F0F28"/>
                </a:solidFill>
                <a:latin typeface="Arial"/>
                <a:cs typeface="Arial"/>
              </a:rPr>
              <a:t>Rotageek</a:t>
            </a:r>
            <a:r>
              <a:rPr lang="en-GB" sz="1100" spc="-10" dirty="0">
                <a:solidFill>
                  <a:srgbClr val="0F0F28"/>
                </a:solidFill>
                <a:latin typeface="Arial"/>
                <a:cs typeface="Arial"/>
              </a:rPr>
              <a:t> signed its first retail customer, O2</a:t>
            </a:r>
            <a:endParaRPr lang="en-GB" sz="1100" spc="-10" dirty="0">
              <a:solidFill>
                <a:srgbClr val="0F0F28"/>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3D5F9409-9B78-53DD-E31C-4473CE47FDCF}"/>
              </a:ext>
            </a:extLst>
          </p:cNvPr>
          <p:cNvSpPr/>
          <p:nvPr/>
        </p:nvSpPr>
        <p:spPr>
          <a:xfrm>
            <a:off x="9186598" y="3861529"/>
            <a:ext cx="2169621" cy="854080"/>
          </a:xfrm>
          <a:prstGeom prst="rect">
            <a:avLst/>
          </a:prstGeom>
        </p:spPr>
        <p:txBody>
          <a:bodyPr wrap="square" lIns="91440" tIns="45720" rIns="91440" bIns="45720" anchor="t">
            <a:spAutoFit/>
          </a:bodyPr>
          <a:lstStyle/>
          <a:p>
            <a:pPr algn="ctr">
              <a:lnSpc>
                <a:spcPct val="90000"/>
              </a:lnSpc>
              <a:defRPr spc="-90">
                <a:solidFill>
                  <a:srgbClr val="5E5E5E"/>
                </a:solidFill>
              </a:defRPr>
            </a:pPr>
            <a:r>
              <a:rPr lang="en-GB" sz="1100" spc="-10" dirty="0">
                <a:solidFill>
                  <a:srgbClr val="0F0F28"/>
                </a:solidFill>
                <a:latin typeface="Arial"/>
                <a:cs typeface="Arial"/>
              </a:rPr>
              <a:t>Rotageek has seen substantial growth after funding rounds and had built a strong retail customer base, and signed its first NHS Trust.</a:t>
            </a:r>
            <a:endParaRPr lang="en-GB" sz="1100" spc="-10" dirty="0">
              <a:solidFill>
                <a:srgbClr val="0F0F28"/>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A6078501-9211-A718-2AAD-6AD948EB97F1}"/>
              </a:ext>
            </a:extLst>
          </p:cNvPr>
          <p:cNvSpPr/>
          <p:nvPr/>
        </p:nvSpPr>
        <p:spPr>
          <a:xfrm>
            <a:off x="9370759" y="1738234"/>
            <a:ext cx="1814229" cy="1814229"/>
          </a:xfrm>
          <a:prstGeom prst="ellipse">
            <a:avLst/>
          </a:prstGeom>
          <a:solidFill>
            <a:schemeClr val="bg1"/>
          </a:solidFill>
          <a:ln w="762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D5D4C1F3-6F17-0358-B4B1-BF0181E235A5}"/>
              </a:ext>
            </a:extLst>
          </p:cNvPr>
          <p:cNvSpPr txBox="1"/>
          <p:nvPr/>
        </p:nvSpPr>
        <p:spPr>
          <a:xfrm>
            <a:off x="9854628" y="2352960"/>
            <a:ext cx="833563" cy="584775"/>
          </a:xfrm>
          <a:prstGeom prst="rect">
            <a:avLst/>
          </a:prstGeom>
          <a:noFill/>
        </p:spPr>
        <p:txBody>
          <a:bodyPr wrap="none" lIns="0" tIns="45720" rIns="0" bIns="45720" rtlCol="0" anchor="t">
            <a:spAutoFit/>
          </a:bodyPr>
          <a:lstStyle/>
          <a:p>
            <a:pPr algn="ctr"/>
            <a:r>
              <a:rPr lang="en-US" sz="3200" b="1" spc="-150" dirty="0">
                <a:solidFill>
                  <a:srgbClr val="FF0046"/>
                </a:solidFill>
                <a:latin typeface="Arial"/>
                <a:ea typeface="Open Sans"/>
                <a:cs typeface="Arial"/>
              </a:rPr>
              <a:t>2020</a:t>
            </a:r>
            <a:endParaRPr lang="en-US" sz="3200" b="1" spc="-150" dirty="0">
              <a:solidFill>
                <a:srgbClr val="FF0046"/>
              </a:solidFill>
              <a:latin typeface="Arial" panose="020B0604020202020204" pitchFamily="34" charset="0"/>
              <a:ea typeface="Open Sans" charset="0"/>
              <a:cs typeface="Arial" panose="020B0604020202020204" pitchFamily="34" charset="0"/>
            </a:endParaRPr>
          </a:p>
        </p:txBody>
      </p:sp>
      <p:pic>
        <p:nvPicPr>
          <p:cNvPr id="47" name="Picture 46" descr="A person smiling for the camera&#10;&#10;Description automatically generated with medium confidence">
            <a:extLst>
              <a:ext uri="{FF2B5EF4-FFF2-40B4-BE49-F238E27FC236}">
                <a16:creationId xmlns:a16="http://schemas.microsoft.com/office/drawing/2014/main" id="{476A0D24-763A-AD39-0C4A-0B6B6544BA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13296" y="1581755"/>
            <a:ext cx="288528" cy="2800450"/>
          </a:xfrm>
          <a:prstGeom prst="rect">
            <a:avLst/>
          </a:prstGeom>
        </p:spPr>
      </p:pic>
      <p:pic>
        <p:nvPicPr>
          <p:cNvPr id="6" name="Picture 5" descr="Logo&#10;&#10;Description automatically generated with low confidence">
            <a:extLst>
              <a:ext uri="{FF2B5EF4-FFF2-40B4-BE49-F238E27FC236}">
                <a16:creationId xmlns:a16="http://schemas.microsoft.com/office/drawing/2014/main" id="{11E1726F-2959-E4D0-7E68-79F7C300B2C9}"/>
              </a:ext>
            </a:extLst>
          </p:cNvPr>
          <p:cNvPicPr>
            <a:picLocks noChangeAspect="1"/>
          </p:cNvPicPr>
          <p:nvPr/>
        </p:nvPicPr>
        <p:blipFill>
          <a:blip r:embed="rId7"/>
          <a:stretch>
            <a:fillRect/>
          </a:stretch>
        </p:blipFill>
        <p:spPr>
          <a:xfrm>
            <a:off x="8647649" y="4863918"/>
            <a:ext cx="1147131" cy="64484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0F146F35-4D7D-8253-30CE-58B463D78FA8}"/>
              </a:ext>
            </a:extLst>
          </p:cNvPr>
          <p:cNvPicPr>
            <a:picLocks noChangeAspect="1"/>
          </p:cNvPicPr>
          <p:nvPr/>
        </p:nvPicPr>
        <p:blipFill>
          <a:blip r:embed="rId8"/>
          <a:stretch>
            <a:fillRect/>
          </a:stretch>
        </p:blipFill>
        <p:spPr>
          <a:xfrm>
            <a:off x="10802860" y="5548572"/>
            <a:ext cx="1079301" cy="607107"/>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0A243A8-EC71-2A9F-5262-06CE4FE15A2F}"/>
              </a:ext>
            </a:extLst>
          </p:cNvPr>
          <p:cNvPicPr>
            <a:picLocks noChangeAspect="1"/>
          </p:cNvPicPr>
          <p:nvPr/>
        </p:nvPicPr>
        <p:blipFill>
          <a:blip r:embed="rId9"/>
          <a:stretch>
            <a:fillRect/>
          </a:stretch>
        </p:blipFill>
        <p:spPr>
          <a:xfrm>
            <a:off x="9869060" y="5065702"/>
            <a:ext cx="994264" cy="313304"/>
          </a:xfrm>
          <a:prstGeom prst="rect">
            <a:avLst/>
          </a:prstGeom>
        </p:spPr>
      </p:pic>
      <p:pic>
        <p:nvPicPr>
          <p:cNvPr id="1026" name="Picture 2">
            <a:extLst>
              <a:ext uri="{FF2B5EF4-FFF2-40B4-BE49-F238E27FC236}">
                <a16:creationId xmlns:a16="http://schemas.microsoft.com/office/drawing/2014/main" id="{7024D911-BAE2-6245-C7E0-6F8553CD5A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8471" y="5931502"/>
            <a:ext cx="1408473" cy="782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rlin Entertainments - Wikipedia">
            <a:extLst>
              <a:ext uri="{FF2B5EF4-FFF2-40B4-BE49-F238E27FC236}">
                <a16:creationId xmlns:a16="http://schemas.microsoft.com/office/drawing/2014/main" id="{6BAFAFBA-7F6F-C08E-64A2-F74E89711D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7123" y="5540118"/>
            <a:ext cx="708663" cy="552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69CF067-11FC-A13E-829B-DBE5C6AB0B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37604" y="4902598"/>
            <a:ext cx="645974" cy="6459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AC logo 2019 on a white background | The RAC Media Centre">
            <a:extLst>
              <a:ext uri="{FF2B5EF4-FFF2-40B4-BE49-F238E27FC236}">
                <a16:creationId xmlns:a16="http://schemas.microsoft.com/office/drawing/2014/main" id="{BB760500-17ED-59A0-8039-3BA1A82875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27702" y="5614070"/>
            <a:ext cx="772742" cy="4043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ush – Logos Download">
            <a:extLst>
              <a:ext uri="{FF2B5EF4-FFF2-40B4-BE49-F238E27FC236}">
                <a16:creationId xmlns:a16="http://schemas.microsoft.com/office/drawing/2014/main" id="{66963E1B-39D3-A555-C610-1C901BD172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76566" y="6155679"/>
            <a:ext cx="1007012" cy="29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22919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231E92E4-C284-F489-43F2-C9B31A80CD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64261"/>
            <a:ext cx="5502303" cy="401278"/>
          </a:xfrm>
          <a:prstGeom prst="rect">
            <a:avLst/>
          </a:prstGeom>
        </p:spPr>
      </p:pic>
      <p:sp>
        <p:nvSpPr>
          <p:cNvPr id="30" name="Oval 29">
            <a:extLst>
              <a:ext uri="{FF2B5EF4-FFF2-40B4-BE49-F238E27FC236}">
                <a16:creationId xmlns:a16="http://schemas.microsoft.com/office/drawing/2014/main" id="{8CA8AB18-B753-4122-FC74-5EEF55F23273}"/>
              </a:ext>
            </a:extLst>
          </p:cNvPr>
          <p:cNvSpPr/>
          <p:nvPr/>
        </p:nvSpPr>
        <p:spPr>
          <a:xfrm>
            <a:off x="2820830" y="1787320"/>
            <a:ext cx="1814229" cy="1814229"/>
          </a:xfrm>
          <a:prstGeom prst="ellipse">
            <a:avLst/>
          </a:prstGeom>
          <a:solidFill>
            <a:schemeClr val="bg1"/>
          </a:solidFill>
          <a:ln w="762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Image" descr="Image">
            <a:extLst>
              <a:ext uri="{FF2B5EF4-FFF2-40B4-BE49-F238E27FC236}">
                <a16:creationId xmlns:a16="http://schemas.microsoft.com/office/drawing/2014/main" id="{2C71851F-7BC1-789A-A5FF-56A7BE2F2F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83600" y="4110129"/>
            <a:ext cx="1888684" cy="542375"/>
          </a:xfrm>
          <a:prstGeom prst="rect">
            <a:avLst/>
          </a:prstGeom>
          <a:ln w="12700">
            <a:miter lim="400000"/>
          </a:ln>
        </p:spPr>
      </p:pic>
      <p:sp>
        <p:nvSpPr>
          <p:cNvPr id="40" name="TextBox 39">
            <a:extLst>
              <a:ext uri="{FF2B5EF4-FFF2-40B4-BE49-F238E27FC236}">
                <a16:creationId xmlns:a16="http://schemas.microsoft.com/office/drawing/2014/main" id="{F3BB05AA-A91B-0A6A-9878-55C98337DC65}"/>
              </a:ext>
            </a:extLst>
          </p:cNvPr>
          <p:cNvSpPr txBox="1"/>
          <p:nvPr/>
        </p:nvSpPr>
        <p:spPr>
          <a:xfrm>
            <a:off x="6179667" y="3719941"/>
            <a:ext cx="491240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defRPr spc="-90">
                <a:solidFill>
                  <a:srgbClr val="5E5E5E"/>
                </a:solidFill>
              </a:defRPr>
            </a:pPr>
            <a:r>
              <a:rPr lang="en-GB" sz="2400" b="1" spc="-150" dirty="0">
                <a:solidFill>
                  <a:srgbClr val="0F0F28"/>
                </a:solidFill>
                <a:latin typeface="Arial" panose="020B0604020202020204" pitchFamily="34" charset="0"/>
                <a:cs typeface="Arial" panose="020B0604020202020204" pitchFamily="34" charset="0"/>
              </a:rPr>
              <a:t>​</a:t>
            </a:r>
            <a:r>
              <a:rPr lang="en-GB" sz="3200" b="1" spc="-150" dirty="0">
                <a:solidFill>
                  <a:srgbClr val="FF0046"/>
                </a:solidFill>
                <a:latin typeface="Arial" panose="020B0604020202020204" pitchFamily="34" charset="0"/>
                <a:cs typeface="Arial" panose="020B0604020202020204" pitchFamily="34" charset="0"/>
              </a:rPr>
              <a:t>Every week we schedule…</a:t>
            </a:r>
            <a:br>
              <a:rPr lang="en-GB" sz="3200" b="1" spc="-150" dirty="0">
                <a:solidFill>
                  <a:srgbClr val="FF0046"/>
                </a:solidFill>
                <a:latin typeface="Arial" panose="020B0604020202020204" pitchFamily="34" charset="0"/>
                <a:cs typeface="Arial" panose="020B0604020202020204" pitchFamily="34" charset="0"/>
              </a:rPr>
            </a:br>
            <a:r>
              <a:rPr lang="en-GB" sz="3200" b="1" spc="-150" dirty="0">
                <a:solidFill>
                  <a:srgbClr val="FF0046"/>
                </a:solidFill>
                <a:latin typeface="Arial" panose="020B0604020202020204" pitchFamily="34" charset="0"/>
                <a:cs typeface="Arial" panose="020B0604020202020204" pitchFamily="34" charset="0"/>
              </a:rPr>
              <a:t> </a:t>
            </a:r>
          </a:p>
          <a:p>
            <a:pPr marL="457200" indent="-457200">
              <a:lnSpc>
                <a:spcPct val="90000"/>
              </a:lnSpc>
              <a:buFont typeface="Arial" panose="020B0604020202020204" pitchFamily="34" charset="0"/>
              <a:buChar char="•"/>
              <a:defRPr spc="-90">
                <a:solidFill>
                  <a:srgbClr val="5E5E5E"/>
                </a:solidFill>
              </a:defRPr>
            </a:pPr>
            <a:r>
              <a:rPr lang="en-GB" sz="3200" b="1" spc="-150" dirty="0">
                <a:solidFill>
                  <a:srgbClr val="FF0046"/>
                </a:solidFill>
                <a:latin typeface="Arial" panose="020B0604020202020204" pitchFamily="34" charset="0"/>
                <a:cs typeface="Arial" panose="020B0604020202020204" pitchFamily="34" charset="0"/>
              </a:rPr>
              <a:t>1 million hours</a:t>
            </a:r>
          </a:p>
          <a:p>
            <a:pPr marL="457200" indent="-457200">
              <a:lnSpc>
                <a:spcPct val="90000"/>
              </a:lnSpc>
              <a:buFont typeface="Arial" panose="020B0604020202020204" pitchFamily="34" charset="0"/>
              <a:buChar char="•"/>
              <a:defRPr spc="-90">
                <a:solidFill>
                  <a:srgbClr val="5E5E5E"/>
                </a:solidFill>
              </a:defRPr>
            </a:pPr>
            <a:r>
              <a:rPr lang="en-GB" sz="3200" b="1" spc="-150" dirty="0">
                <a:solidFill>
                  <a:srgbClr val="FF0046"/>
                </a:solidFill>
                <a:latin typeface="Arial" panose="020B0604020202020204" pitchFamily="34" charset="0"/>
                <a:cs typeface="Arial" panose="020B0604020202020204" pitchFamily="34" charset="0"/>
              </a:rPr>
              <a:t>Across 130k work shifts</a:t>
            </a:r>
          </a:p>
          <a:p>
            <a:pPr marL="457200" indent="-457200">
              <a:lnSpc>
                <a:spcPct val="90000"/>
              </a:lnSpc>
              <a:buFont typeface="Arial" panose="020B0604020202020204" pitchFamily="34" charset="0"/>
              <a:buChar char="•"/>
              <a:defRPr spc="-90">
                <a:solidFill>
                  <a:srgbClr val="5E5E5E"/>
                </a:solidFill>
              </a:defRPr>
            </a:pPr>
            <a:r>
              <a:rPr lang="en-GB" sz="3200" b="1" spc="-150" dirty="0">
                <a:solidFill>
                  <a:srgbClr val="FF0046"/>
                </a:solidFill>
                <a:latin typeface="Arial" panose="020B0604020202020204" pitchFamily="34" charset="0"/>
                <a:cs typeface="Arial" panose="020B0604020202020204" pitchFamily="34" charset="0"/>
              </a:rPr>
              <a:t>For 40k users</a:t>
            </a:r>
          </a:p>
        </p:txBody>
      </p:sp>
      <p:sp>
        <p:nvSpPr>
          <p:cNvPr id="36" name="Title 1">
            <a:extLst>
              <a:ext uri="{FF2B5EF4-FFF2-40B4-BE49-F238E27FC236}">
                <a16:creationId xmlns:a16="http://schemas.microsoft.com/office/drawing/2014/main" id="{53F028A7-5C02-6969-4AF6-713FE3A0D7E1}"/>
              </a:ext>
            </a:extLst>
          </p:cNvPr>
          <p:cNvSpPr>
            <a:spLocks noGrp="1"/>
          </p:cNvSpPr>
          <p:nvPr>
            <p:ph type="title"/>
          </p:nvPr>
        </p:nvSpPr>
        <p:spPr>
          <a:xfrm>
            <a:off x="520557" y="491755"/>
            <a:ext cx="9124375" cy="786985"/>
          </a:xfrm>
        </p:spPr>
        <p:txBody>
          <a:bodyPr anchor="t">
            <a:noAutofit/>
          </a:bodyPr>
          <a:lstStyle/>
          <a:p>
            <a:pPr>
              <a:lnSpc>
                <a:spcPct val="80000"/>
              </a:lnSpc>
            </a:pPr>
            <a:r>
              <a:rPr lang="en-GB" sz="4800" dirty="0">
                <a:solidFill>
                  <a:srgbClr val="FF0046"/>
                </a:solidFill>
                <a:latin typeface="Arial"/>
                <a:cs typeface="Arial"/>
              </a:rPr>
              <a:t>Where did we come from?</a:t>
            </a:r>
            <a:endParaRPr lang="en-GB" sz="4800" dirty="0">
              <a:solidFill>
                <a:srgbClr val="FF0046"/>
              </a:solidFill>
            </a:endParaRPr>
          </a:p>
        </p:txBody>
      </p:sp>
      <p:sp>
        <p:nvSpPr>
          <p:cNvPr id="39" name="TextBox 38">
            <a:extLst>
              <a:ext uri="{FF2B5EF4-FFF2-40B4-BE49-F238E27FC236}">
                <a16:creationId xmlns:a16="http://schemas.microsoft.com/office/drawing/2014/main" id="{7AFC5ABC-DC4A-CC4A-3863-F4000C8D6EAE}"/>
              </a:ext>
            </a:extLst>
          </p:cNvPr>
          <p:cNvSpPr txBox="1"/>
          <p:nvPr/>
        </p:nvSpPr>
        <p:spPr>
          <a:xfrm>
            <a:off x="3188532" y="2372513"/>
            <a:ext cx="1078821" cy="584775"/>
          </a:xfrm>
          <a:prstGeom prst="rect">
            <a:avLst/>
          </a:prstGeom>
          <a:noFill/>
        </p:spPr>
        <p:txBody>
          <a:bodyPr wrap="none" lIns="0" rIns="0" rtlCol="0">
            <a:spAutoFit/>
          </a:bodyPr>
          <a:lstStyle/>
          <a:p>
            <a:pPr algn="ctr"/>
            <a:r>
              <a:rPr lang="en-US" sz="3200" b="1" spc="-150" dirty="0">
                <a:solidFill>
                  <a:srgbClr val="FF0046"/>
                </a:solidFill>
                <a:latin typeface="Arial" panose="020B0604020202020204" pitchFamily="34" charset="0"/>
                <a:ea typeface="Open Sans" charset="0"/>
                <a:cs typeface="Arial" panose="020B0604020202020204" pitchFamily="34" charset="0"/>
              </a:rPr>
              <a:t>Today</a:t>
            </a:r>
          </a:p>
        </p:txBody>
      </p:sp>
      <p:sp>
        <p:nvSpPr>
          <p:cNvPr id="6" name="Rectangle 5">
            <a:extLst>
              <a:ext uri="{FF2B5EF4-FFF2-40B4-BE49-F238E27FC236}">
                <a16:creationId xmlns:a16="http://schemas.microsoft.com/office/drawing/2014/main" id="{54DFADE4-EE8C-88CF-77C6-F37B082BEC06}"/>
              </a:ext>
            </a:extLst>
          </p:cNvPr>
          <p:cNvSpPr/>
          <p:nvPr/>
        </p:nvSpPr>
        <p:spPr>
          <a:xfrm>
            <a:off x="6179667" y="2033958"/>
            <a:ext cx="4912403" cy="1323439"/>
          </a:xfrm>
          <a:prstGeom prst="rect">
            <a:avLst/>
          </a:prstGeom>
        </p:spPr>
        <p:txBody>
          <a:bodyPr wrap="square">
            <a:spAutoFit/>
          </a:bodyPr>
          <a:lstStyle/>
          <a:p>
            <a:r>
              <a:rPr lang="en-GB" sz="2000" b="1" spc="-110" dirty="0">
                <a:solidFill>
                  <a:srgbClr val="0F0F28"/>
                </a:solidFill>
                <a:latin typeface="Arial" panose="020B0604020202020204" pitchFamily="34" charset="0"/>
                <a:cs typeface="Arial" panose="020B0604020202020204" pitchFamily="34" charset="0"/>
              </a:rPr>
              <a:t>The scope of our solution has expanded beyond simply workforce management and continues to redefine optimisation and fairness.  </a:t>
            </a:r>
            <a:endParaRPr lang="en-GB" sz="2000" spc="-110" dirty="0"/>
          </a:p>
        </p:txBody>
      </p:sp>
      <p:pic>
        <p:nvPicPr>
          <p:cNvPr id="10" name="Picture 9" descr="A person smiling for the camera&#10;&#10;Description automatically generated with medium confidence">
            <a:extLst>
              <a:ext uri="{FF2B5EF4-FFF2-40B4-BE49-F238E27FC236}">
                <a16:creationId xmlns:a16="http://schemas.microsoft.com/office/drawing/2014/main" id="{FE44B5DC-60FF-BDCD-CD9E-6F5BE343D2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528" y="1581755"/>
            <a:ext cx="1866966" cy="2800450"/>
          </a:xfrm>
          <a:prstGeom prst="rect">
            <a:avLst/>
          </a:prstGeom>
        </p:spPr>
      </p:pic>
    </p:spTree>
    <p:extLst>
      <p:ext uri="{BB962C8B-B14F-4D97-AF65-F5344CB8AC3E}">
        <p14:creationId xmlns:p14="http://schemas.microsoft.com/office/powerpoint/2010/main" val="342631926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F6E7-49B5-FC7D-6670-6AABBF577471}"/>
              </a:ext>
            </a:extLst>
          </p:cNvPr>
          <p:cNvSpPr>
            <a:spLocks noGrp="1"/>
          </p:cNvSpPr>
          <p:nvPr>
            <p:ph type="title"/>
          </p:nvPr>
        </p:nvSpPr>
        <p:spPr/>
        <p:txBody>
          <a:bodyPr/>
          <a:lstStyle/>
          <a:p>
            <a:r>
              <a:rPr lang="en-GB" dirty="0"/>
              <a:t>Our partners.</a:t>
            </a:r>
          </a:p>
        </p:txBody>
      </p:sp>
    </p:spTree>
    <p:extLst>
      <p:ext uri="{BB962C8B-B14F-4D97-AF65-F5344CB8AC3E}">
        <p14:creationId xmlns:p14="http://schemas.microsoft.com/office/powerpoint/2010/main" val="543114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me more of our customers">
            <a:extLst>
              <a:ext uri="{FF2B5EF4-FFF2-40B4-BE49-F238E27FC236}">
                <a16:creationId xmlns:a16="http://schemas.microsoft.com/office/drawing/2014/main" id="{6FAE4650-9E30-2D0B-4659-E2BFD90C8CBD}"/>
              </a:ext>
            </a:extLst>
          </p:cNvPr>
          <p:cNvSpPr txBox="1">
            <a:spLocks noGrp="1"/>
          </p:cNvSpPr>
          <p:nvPr>
            <p:ph type="ctrTitle"/>
          </p:nvPr>
        </p:nvSpPr>
        <p:spPr>
          <a:xfrm>
            <a:off x="540026" y="446502"/>
            <a:ext cx="6844748" cy="814605"/>
          </a:xfrm>
          <a:prstGeom prst="rect">
            <a:avLst/>
          </a:prstGeom>
        </p:spPr>
        <p:txBody>
          <a:bodyPr anchor="t">
            <a:noAutofit/>
          </a:bodyPr>
          <a:lstStyle>
            <a:lvl1pPr defTabSz="817244">
              <a:lnSpc>
                <a:spcPts val="10200"/>
              </a:lnSpc>
              <a:defRPr sz="7919" spc="-158"/>
            </a:lvl1pPr>
          </a:lstStyle>
          <a:p>
            <a:pPr>
              <a:lnSpc>
                <a:spcPct val="100000"/>
              </a:lnSpc>
            </a:pPr>
            <a:r>
              <a:rPr lang="en-GB" sz="3200" b="1" dirty="0">
                <a:solidFill>
                  <a:srgbClr val="FF0046"/>
                </a:solidFill>
              </a:rPr>
              <a:t>Our Partners.</a:t>
            </a:r>
            <a:endParaRPr sz="3200" b="1" dirty="0">
              <a:solidFill>
                <a:srgbClr val="FF0046"/>
              </a:solidFill>
            </a:endParaRPr>
          </a:p>
        </p:txBody>
      </p:sp>
      <p:pic>
        <p:nvPicPr>
          <p:cNvPr id="3" name="Graphic 2">
            <a:extLst>
              <a:ext uri="{FF2B5EF4-FFF2-40B4-BE49-F238E27FC236}">
                <a16:creationId xmlns:a16="http://schemas.microsoft.com/office/drawing/2014/main" id="{ACC887CE-0E61-B71C-74B1-3AE5F3D8AD9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26288" y="367257"/>
            <a:ext cx="1992385" cy="735360"/>
          </a:xfrm>
          <a:prstGeom prst="rect">
            <a:avLst/>
          </a:prstGeom>
        </p:spPr>
      </p:pic>
      <p:sp>
        <p:nvSpPr>
          <p:cNvPr id="4" name="TextBox 3">
            <a:extLst>
              <a:ext uri="{FF2B5EF4-FFF2-40B4-BE49-F238E27FC236}">
                <a16:creationId xmlns:a16="http://schemas.microsoft.com/office/drawing/2014/main" id="{428FFAD3-9901-C622-4E39-38D0B4F36376}"/>
              </a:ext>
            </a:extLst>
          </p:cNvPr>
          <p:cNvSpPr txBox="1"/>
          <p:nvPr/>
        </p:nvSpPr>
        <p:spPr>
          <a:xfrm>
            <a:off x="540026" y="1181862"/>
            <a:ext cx="7643854" cy="763286"/>
          </a:xfrm>
          <a:prstGeom prst="rect">
            <a:avLst/>
          </a:prstGeom>
          <a:noFill/>
        </p:spPr>
        <p:txBody>
          <a:bodyPr wrap="square" rtlCol="0">
            <a:spAutoFit/>
          </a:bodyPr>
          <a:lstStyle/>
          <a:p>
            <a:pPr>
              <a:lnSpc>
                <a:spcPct val="80000"/>
              </a:lnSpc>
              <a:defRPr sz="3500" spc="-104">
                <a:solidFill>
                  <a:srgbClr val="000000"/>
                </a:solidFill>
              </a:defRPr>
            </a:pPr>
            <a:r>
              <a:rPr lang="en-GB" sz="1600" b="1" spc="-52" dirty="0">
                <a:solidFill>
                  <a:srgbClr val="0F0F28"/>
                </a:solidFill>
                <a:latin typeface="Arial" panose="020B0604020202020204" pitchFamily="34" charset="0"/>
                <a:cs typeface="Arial" panose="020B0604020202020204" pitchFamily="34" charset="0"/>
              </a:rPr>
              <a:t>Boost your </a:t>
            </a:r>
            <a:r>
              <a:rPr lang="en-GB" sz="1600" b="1" spc="-52" dirty="0" err="1">
                <a:solidFill>
                  <a:srgbClr val="0F0F28"/>
                </a:solidFill>
                <a:latin typeface="Arial" panose="020B0604020202020204" pitchFamily="34" charset="0"/>
                <a:cs typeface="Arial" panose="020B0604020202020204" pitchFamily="34" charset="0"/>
              </a:rPr>
              <a:t>Rotageek</a:t>
            </a:r>
            <a:r>
              <a:rPr lang="en-GB" sz="1600" b="1" spc="-52" dirty="0">
                <a:solidFill>
                  <a:srgbClr val="0F0F28"/>
                </a:solidFill>
                <a:latin typeface="Arial" panose="020B0604020202020204" pitchFamily="34" charset="0"/>
                <a:cs typeface="Arial" panose="020B0604020202020204" pitchFamily="34" charset="0"/>
              </a:rPr>
              <a:t> deployment through the utilisation of our partner network who provide best-in-class Workforce Management solutions and services:</a:t>
            </a:r>
          </a:p>
          <a:p>
            <a:endParaRPr lang="en-GB" dirty="0"/>
          </a:p>
        </p:txBody>
      </p:sp>
      <p:pic>
        <p:nvPicPr>
          <p:cNvPr id="6" name="Picture 5" descr="Logo, company name&#10;&#10;Description automatically generated">
            <a:extLst>
              <a:ext uri="{FF2B5EF4-FFF2-40B4-BE49-F238E27FC236}">
                <a16:creationId xmlns:a16="http://schemas.microsoft.com/office/drawing/2014/main" id="{7602B718-9CE6-FCAF-7911-B74493D69E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4308" y="2183303"/>
            <a:ext cx="994410" cy="994410"/>
          </a:xfrm>
          <a:prstGeom prst="rect">
            <a:avLst/>
          </a:prstGeom>
        </p:spPr>
      </p:pic>
      <p:pic>
        <p:nvPicPr>
          <p:cNvPr id="12" name="Picture 11" descr="Logo&#10;&#10;Description automatically generated">
            <a:extLst>
              <a:ext uri="{FF2B5EF4-FFF2-40B4-BE49-F238E27FC236}">
                <a16:creationId xmlns:a16="http://schemas.microsoft.com/office/drawing/2014/main" id="{F72A0ED7-FF86-98A9-5C7F-CB45A4C168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7982" y="2011707"/>
            <a:ext cx="1323594" cy="1323594"/>
          </a:xfrm>
          <a:prstGeom prst="rect">
            <a:avLst/>
          </a:prstGeom>
        </p:spPr>
      </p:pic>
      <p:pic>
        <p:nvPicPr>
          <p:cNvPr id="14" name="Picture 13" descr="Logo&#10;&#10;Description automatically generated">
            <a:extLst>
              <a:ext uri="{FF2B5EF4-FFF2-40B4-BE49-F238E27FC236}">
                <a16:creationId xmlns:a16="http://schemas.microsoft.com/office/drawing/2014/main" id="{6C2D294B-408E-63C6-DD91-FA5217642D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5350" y="2138564"/>
            <a:ext cx="1023596" cy="1023596"/>
          </a:xfrm>
          <a:prstGeom prst="rect">
            <a:avLst/>
          </a:prstGeom>
        </p:spPr>
      </p:pic>
      <p:pic>
        <p:nvPicPr>
          <p:cNvPr id="16" name="Picture 15" descr="Logo&#10;&#10;Description automatically generated">
            <a:extLst>
              <a:ext uri="{FF2B5EF4-FFF2-40B4-BE49-F238E27FC236}">
                <a16:creationId xmlns:a16="http://schemas.microsoft.com/office/drawing/2014/main" id="{4FCDCD80-A0C2-0759-6DB6-CF4028C28C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93615" y="1946672"/>
            <a:ext cx="1316385" cy="1316385"/>
          </a:xfrm>
          <a:prstGeom prst="rect">
            <a:avLst/>
          </a:prstGeom>
        </p:spPr>
      </p:pic>
      <p:pic>
        <p:nvPicPr>
          <p:cNvPr id="20" name="Picture 19" descr="Logo, company name&#10;&#10;Description automatically generated">
            <a:extLst>
              <a:ext uri="{FF2B5EF4-FFF2-40B4-BE49-F238E27FC236}">
                <a16:creationId xmlns:a16="http://schemas.microsoft.com/office/drawing/2014/main" id="{636A23F7-BFD7-24C0-279E-6343EF8EB6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7377" y="3201141"/>
            <a:ext cx="991362" cy="991362"/>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5775A39E-DD31-6AA0-B0CC-76479DBEB2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75397" y="4500747"/>
            <a:ext cx="883502" cy="459660"/>
          </a:xfrm>
          <a:prstGeom prst="rect">
            <a:avLst/>
          </a:prstGeom>
        </p:spPr>
      </p:pic>
      <p:pic>
        <p:nvPicPr>
          <p:cNvPr id="30" name="Picture 29" descr="Logo, company name&#10;&#10;Description automatically generated">
            <a:extLst>
              <a:ext uri="{FF2B5EF4-FFF2-40B4-BE49-F238E27FC236}">
                <a16:creationId xmlns:a16="http://schemas.microsoft.com/office/drawing/2014/main" id="{0D0899F2-F4F7-7C04-B35F-A817245C63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72381" y="5357056"/>
            <a:ext cx="772160" cy="772160"/>
          </a:xfrm>
          <a:prstGeom prst="rect">
            <a:avLst/>
          </a:prstGeom>
        </p:spPr>
      </p:pic>
      <p:pic>
        <p:nvPicPr>
          <p:cNvPr id="32" name="Picture 31" descr="Icon&#10;&#10;Description automatically generated">
            <a:extLst>
              <a:ext uri="{FF2B5EF4-FFF2-40B4-BE49-F238E27FC236}">
                <a16:creationId xmlns:a16="http://schemas.microsoft.com/office/drawing/2014/main" id="{6243207F-0D79-70C3-9715-2759E85F10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5337" y="4587661"/>
            <a:ext cx="892353" cy="285832"/>
          </a:xfrm>
          <a:prstGeom prst="rect">
            <a:avLst/>
          </a:prstGeom>
        </p:spPr>
      </p:pic>
      <p:pic>
        <p:nvPicPr>
          <p:cNvPr id="34" name="Picture 33" descr="A picture containing text, tableware, dishware&#10;&#10;Description automatically generated">
            <a:extLst>
              <a:ext uri="{FF2B5EF4-FFF2-40B4-BE49-F238E27FC236}">
                <a16:creationId xmlns:a16="http://schemas.microsoft.com/office/drawing/2014/main" id="{965E55E8-EB43-55B3-84E6-10787DE73E2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36978" y="4587661"/>
            <a:ext cx="772160" cy="461366"/>
          </a:xfrm>
          <a:prstGeom prst="rect">
            <a:avLst/>
          </a:prstGeom>
        </p:spPr>
      </p:pic>
      <p:pic>
        <p:nvPicPr>
          <p:cNvPr id="36" name="Picture 35" descr="Logo, company name&#10;&#10;Description automatically generated">
            <a:extLst>
              <a:ext uri="{FF2B5EF4-FFF2-40B4-BE49-F238E27FC236}">
                <a16:creationId xmlns:a16="http://schemas.microsoft.com/office/drawing/2014/main" id="{42304F45-3E18-E501-D7B5-F26DF3E1693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1931" y="5179922"/>
            <a:ext cx="1139165" cy="1139165"/>
          </a:xfrm>
          <a:prstGeom prst="rect">
            <a:avLst/>
          </a:prstGeom>
        </p:spPr>
      </p:pic>
      <p:pic>
        <p:nvPicPr>
          <p:cNvPr id="38" name="Picture 37" descr="Logo&#10;&#10;Description automatically generated">
            <a:extLst>
              <a:ext uri="{FF2B5EF4-FFF2-40B4-BE49-F238E27FC236}">
                <a16:creationId xmlns:a16="http://schemas.microsoft.com/office/drawing/2014/main" id="{385F07A7-A98B-D4DB-6FE6-E4907D0341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44712" y="5320370"/>
            <a:ext cx="963961" cy="963961"/>
          </a:xfrm>
          <a:prstGeom prst="rect">
            <a:avLst/>
          </a:prstGeom>
        </p:spPr>
      </p:pic>
      <p:pic>
        <p:nvPicPr>
          <p:cNvPr id="40" name="Picture 39" descr="Logo&#10;&#10;Description automatically generated">
            <a:extLst>
              <a:ext uri="{FF2B5EF4-FFF2-40B4-BE49-F238E27FC236}">
                <a16:creationId xmlns:a16="http://schemas.microsoft.com/office/drawing/2014/main" id="{CC9E50EF-8081-E5B1-3BD8-7A717E0ABDBE}"/>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604314" y="5290453"/>
            <a:ext cx="1060228" cy="1060228"/>
          </a:xfrm>
          <a:prstGeom prst="rect">
            <a:avLst/>
          </a:prstGeom>
        </p:spPr>
      </p:pic>
      <p:pic>
        <p:nvPicPr>
          <p:cNvPr id="46" name="Picture 45" descr="Logo&#10;&#10;Description automatically generated">
            <a:extLst>
              <a:ext uri="{FF2B5EF4-FFF2-40B4-BE49-F238E27FC236}">
                <a16:creationId xmlns:a16="http://schemas.microsoft.com/office/drawing/2014/main" id="{2356B524-9C89-B1A3-7F16-D20087DF8CF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613055" y="4312899"/>
            <a:ext cx="1007471" cy="1007471"/>
          </a:xfrm>
          <a:prstGeom prst="rect">
            <a:avLst/>
          </a:prstGeom>
        </p:spPr>
      </p:pic>
      <p:pic>
        <p:nvPicPr>
          <p:cNvPr id="5" name="Picture 4" descr="A red background with white text&#10;&#10;Description automatically generated with medium confidence">
            <a:extLst>
              <a:ext uri="{FF2B5EF4-FFF2-40B4-BE49-F238E27FC236}">
                <a16:creationId xmlns:a16="http://schemas.microsoft.com/office/drawing/2014/main" id="{0789EA3E-B4A2-9797-BA00-341D774599B0}"/>
              </a:ext>
            </a:extLst>
          </p:cNvPr>
          <p:cNvPicPr>
            <a:picLocks noChangeAspect="1"/>
          </p:cNvPicPr>
          <p:nvPr/>
        </p:nvPicPr>
        <p:blipFill>
          <a:blip r:embed="rId17"/>
          <a:stretch>
            <a:fillRect/>
          </a:stretch>
        </p:blipFill>
        <p:spPr>
          <a:xfrm>
            <a:off x="6695068" y="3490887"/>
            <a:ext cx="933878" cy="466939"/>
          </a:xfrm>
          <a:prstGeom prst="rect">
            <a:avLst/>
          </a:prstGeom>
        </p:spPr>
      </p:pic>
      <p:pic>
        <p:nvPicPr>
          <p:cNvPr id="8" name="Picture 7" descr="Logo, company name&#10;&#10;Description automatically generated">
            <a:extLst>
              <a:ext uri="{FF2B5EF4-FFF2-40B4-BE49-F238E27FC236}">
                <a16:creationId xmlns:a16="http://schemas.microsoft.com/office/drawing/2014/main" id="{EF98108D-0A1C-7027-0833-BA8F6A6C46AF}"/>
              </a:ext>
            </a:extLst>
          </p:cNvPr>
          <p:cNvPicPr>
            <a:picLocks noChangeAspect="1"/>
          </p:cNvPicPr>
          <p:nvPr/>
        </p:nvPicPr>
        <p:blipFill>
          <a:blip r:embed="rId18"/>
          <a:stretch>
            <a:fillRect/>
          </a:stretch>
        </p:blipFill>
        <p:spPr>
          <a:xfrm>
            <a:off x="771931" y="3484142"/>
            <a:ext cx="1249066" cy="42745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3A0EA804-FBED-972A-BDD0-7AAA7DB57576}"/>
              </a:ext>
            </a:extLst>
          </p:cNvPr>
          <p:cNvPicPr>
            <a:picLocks noChangeAspect="1"/>
          </p:cNvPicPr>
          <p:nvPr/>
        </p:nvPicPr>
        <p:blipFill>
          <a:blip r:embed="rId19"/>
          <a:stretch>
            <a:fillRect/>
          </a:stretch>
        </p:blipFill>
        <p:spPr>
          <a:xfrm>
            <a:off x="6430936" y="5612985"/>
            <a:ext cx="1451797" cy="378730"/>
          </a:xfrm>
          <a:prstGeom prst="rect">
            <a:avLst/>
          </a:prstGeom>
        </p:spPr>
      </p:pic>
      <p:pic>
        <p:nvPicPr>
          <p:cNvPr id="17" name="Picture 16" descr="A black and white sign&#10;&#10;Description automatically generated with low confidence">
            <a:extLst>
              <a:ext uri="{FF2B5EF4-FFF2-40B4-BE49-F238E27FC236}">
                <a16:creationId xmlns:a16="http://schemas.microsoft.com/office/drawing/2014/main" id="{24233FA6-6269-432A-5025-59E1E795908A}"/>
              </a:ext>
            </a:extLst>
          </p:cNvPr>
          <p:cNvPicPr>
            <a:picLocks noChangeAspect="1"/>
          </p:cNvPicPr>
          <p:nvPr/>
        </p:nvPicPr>
        <p:blipFill>
          <a:blip r:embed="rId20"/>
          <a:stretch>
            <a:fillRect/>
          </a:stretch>
        </p:blipFill>
        <p:spPr>
          <a:xfrm>
            <a:off x="8293615" y="4663870"/>
            <a:ext cx="1364792" cy="273296"/>
          </a:xfrm>
          <a:prstGeom prst="rect">
            <a:avLst/>
          </a:prstGeom>
        </p:spPr>
      </p:pic>
      <p:pic>
        <p:nvPicPr>
          <p:cNvPr id="21" name="Picture 20" descr="Logo&#10;&#10;Description automatically generated">
            <a:extLst>
              <a:ext uri="{FF2B5EF4-FFF2-40B4-BE49-F238E27FC236}">
                <a16:creationId xmlns:a16="http://schemas.microsoft.com/office/drawing/2014/main" id="{80E0A176-2646-2B0F-71E7-953F637858CD}"/>
              </a:ext>
            </a:extLst>
          </p:cNvPr>
          <p:cNvPicPr>
            <a:picLocks noChangeAspect="1"/>
          </p:cNvPicPr>
          <p:nvPr/>
        </p:nvPicPr>
        <p:blipFill>
          <a:blip r:embed="rId21"/>
          <a:stretch>
            <a:fillRect/>
          </a:stretch>
        </p:blipFill>
        <p:spPr>
          <a:xfrm>
            <a:off x="2522953" y="2316620"/>
            <a:ext cx="1220794" cy="671093"/>
          </a:xfrm>
          <a:prstGeom prst="rect">
            <a:avLst/>
          </a:prstGeom>
        </p:spPr>
      </p:pic>
      <p:pic>
        <p:nvPicPr>
          <p:cNvPr id="25" name="Picture 24" descr="A picture containing text, sign&#10;&#10;Description automatically generated">
            <a:extLst>
              <a:ext uri="{FF2B5EF4-FFF2-40B4-BE49-F238E27FC236}">
                <a16:creationId xmlns:a16="http://schemas.microsoft.com/office/drawing/2014/main" id="{D1E11A5A-B6D3-6AFF-5675-57F546749F77}"/>
              </a:ext>
            </a:extLst>
          </p:cNvPr>
          <p:cNvPicPr>
            <a:picLocks noChangeAspect="1"/>
          </p:cNvPicPr>
          <p:nvPr/>
        </p:nvPicPr>
        <p:blipFill>
          <a:blip r:embed="rId22"/>
          <a:stretch>
            <a:fillRect/>
          </a:stretch>
        </p:blipFill>
        <p:spPr>
          <a:xfrm>
            <a:off x="8312913" y="3484142"/>
            <a:ext cx="1285337" cy="466939"/>
          </a:xfrm>
          <a:prstGeom prst="rect">
            <a:avLst/>
          </a:prstGeom>
        </p:spPr>
      </p:pic>
      <p:pic>
        <p:nvPicPr>
          <p:cNvPr id="29" name="Picture 28" descr="Logo&#10;&#10;Description automatically generated">
            <a:extLst>
              <a:ext uri="{FF2B5EF4-FFF2-40B4-BE49-F238E27FC236}">
                <a16:creationId xmlns:a16="http://schemas.microsoft.com/office/drawing/2014/main" id="{64F95C71-EC4A-CE82-D83B-6FF325BCA36D}"/>
              </a:ext>
            </a:extLst>
          </p:cNvPr>
          <p:cNvPicPr>
            <a:picLocks noChangeAspect="1"/>
          </p:cNvPicPr>
          <p:nvPr/>
        </p:nvPicPr>
        <p:blipFill>
          <a:blip r:embed="rId23"/>
          <a:stretch>
            <a:fillRect/>
          </a:stretch>
        </p:blipFill>
        <p:spPr>
          <a:xfrm>
            <a:off x="4257847" y="3543871"/>
            <a:ext cx="1569517" cy="347480"/>
          </a:xfrm>
          <a:prstGeom prst="rect">
            <a:avLst/>
          </a:prstGeom>
        </p:spPr>
      </p:pic>
    </p:spTree>
    <p:extLst>
      <p:ext uri="{BB962C8B-B14F-4D97-AF65-F5344CB8AC3E}">
        <p14:creationId xmlns:p14="http://schemas.microsoft.com/office/powerpoint/2010/main" val="2903297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Some more of our customers"/>
          <p:cNvSpPr txBox="1">
            <a:spLocks noGrp="1"/>
          </p:cNvSpPr>
          <p:nvPr>
            <p:ph type="ctrTitle"/>
          </p:nvPr>
        </p:nvSpPr>
        <p:spPr>
          <a:xfrm>
            <a:off x="540026" y="446502"/>
            <a:ext cx="6844748" cy="814605"/>
          </a:xfrm>
          <a:prstGeom prst="rect">
            <a:avLst/>
          </a:prstGeom>
        </p:spPr>
        <p:txBody>
          <a:bodyPr anchor="t">
            <a:noAutofit/>
          </a:bodyPr>
          <a:lstStyle>
            <a:lvl1pPr defTabSz="817244">
              <a:lnSpc>
                <a:spcPts val="10200"/>
              </a:lnSpc>
              <a:defRPr sz="7919" spc="-158"/>
            </a:lvl1pPr>
          </a:lstStyle>
          <a:p>
            <a:pPr>
              <a:lnSpc>
                <a:spcPct val="100000"/>
              </a:lnSpc>
            </a:pPr>
            <a:r>
              <a:rPr lang="en-GB" sz="3200" b="1" dirty="0">
                <a:solidFill>
                  <a:srgbClr val="FF0046"/>
                </a:solidFill>
              </a:rPr>
              <a:t>Our Customers.</a:t>
            </a:r>
            <a:endParaRPr sz="3200" b="1" dirty="0">
              <a:solidFill>
                <a:srgbClr val="FF0046"/>
              </a:solidFill>
            </a:endParaRPr>
          </a:p>
        </p:txBody>
      </p:sp>
      <p:pic>
        <p:nvPicPr>
          <p:cNvPr id="843" name="Image" descr="Image"/>
          <p:cNvPicPr>
            <a:picLocks noChangeAspect="1"/>
          </p:cNvPicPr>
          <p:nvPr/>
        </p:nvPicPr>
        <p:blipFill>
          <a:blip r:embed="rId4"/>
          <a:stretch>
            <a:fillRect/>
          </a:stretch>
        </p:blipFill>
        <p:spPr>
          <a:prstGeom prst="rect">
            <a:avLst/>
          </a:prstGeom>
          <a:ln w="12700">
            <a:miter lim="400000"/>
          </a:ln>
        </p:spPr>
      </p:pic>
      <p:pic>
        <p:nvPicPr>
          <p:cNvPr id="22" name="Picture 21" descr="Background pattern&#10;&#10;Description automatically generated">
            <a:extLst>
              <a:ext uri="{FF2B5EF4-FFF2-40B4-BE49-F238E27FC236}">
                <a16:creationId xmlns:a16="http://schemas.microsoft.com/office/drawing/2014/main" id="{F5EB2FD3-68B4-7952-CC7E-3744B4BF21F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310087" y="913822"/>
            <a:ext cx="1886640" cy="5070471"/>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184E17F6-E6CF-348B-26E6-900320417FAF}"/>
              </a:ext>
            </a:extLst>
          </p:cNvPr>
          <p:cNvPicPr>
            <a:picLocks noChangeAspect="1"/>
          </p:cNvPicPr>
          <p:nvPr/>
        </p:nvPicPr>
        <p:blipFill>
          <a:blip r:embed="rId6"/>
          <a:stretch>
            <a:fillRect/>
          </a:stretch>
        </p:blipFill>
        <p:spPr>
          <a:xfrm>
            <a:off x="1073265" y="1979455"/>
            <a:ext cx="1233012" cy="388536"/>
          </a:xfrm>
          <a:prstGeom prst="rect">
            <a:avLst/>
          </a:prstGeom>
        </p:spPr>
      </p:pic>
      <p:pic>
        <p:nvPicPr>
          <p:cNvPr id="5" name="Picture 4" descr="Text&#10;&#10;Description automatically generated">
            <a:extLst>
              <a:ext uri="{FF2B5EF4-FFF2-40B4-BE49-F238E27FC236}">
                <a16:creationId xmlns:a16="http://schemas.microsoft.com/office/drawing/2014/main" id="{02E8ADB2-1396-8FF3-AE15-045D9B72F566}"/>
              </a:ext>
            </a:extLst>
          </p:cNvPr>
          <p:cNvPicPr>
            <a:picLocks noChangeAspect="1"/>
          </p:cNvPicPr>
          <p:nvPr/>
        </p:nvPicPr>
        <p:blipFill>
          <a:blip r:embed="rId7"/>
          <a:stretch>
            <a:fillRect/>
          </a:stretch>
        </p:blipFill>
        <p:spPr>
          <a:xfrm>
            <a:off x="3072626" y="1703301"/>
            <a:ext cx="1564970" cy="78248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EFCC3B32-8689-A16B-72CD-6AE65C642E46}"/>
              </a:ext>
            </a:extLst>
          </p:cNvPr>
          <p:cNvPicPr>
            <a:picLocks noChangeAspect="1"/>
          </p:cNvPicPr>
          <p:nvPr/>
        </p:nvPicPr>
        <p:blipFill>
          <a:blip r:embed="rId8"/>
          <a:stretch>
            <a:fillRect/>
          </a:stretch>
        </p:blipFill>
        <p:spPr>
          <a:xfrm>
            <a:off x="5624298" y="1979455"/>
            <a:ext cx="1805833" cy="267145"/>
          </a:xfrm>
          <a:prstGeom prst="rect">
            <a:avLst/>
          </a:prstGeom>
        </p:spPr>
      </p:pic>
      <p:pic>
        <p:nvPicPr>
          <p:cNvPr id="11" name="Picture 10" descr="Text&#10;&#10;Description automatically generated">
            <a:extLst>
              <a:ext uri="{FF2B5EF4-FFF2-40B4-BE49-F238E27FC236}">
                <a16:creationId xmlns:a16="http://schemas.microsoft.com/office/drawing/2014/main" id="{ADA31D21-CB38-06EB-46A9-D80A4E80D5B1}"/>
              </a:ext>
            </a:extLst>
          </p:cNvPr>
          <p:cNvPicPr>
            <a:picLocks noChangeAspect="1"/>
          </p:cNvPicPr>
          <p:nvPr/>
        </p:nvPicPr>
        <p:blipFill>
          <a:blip r:embed="rId9"/>
          <a:stretch>
            <a:fillRect/>
          </a:stretch>
        </p:blipFill>
        <p:spPr>
          <a:xfrm>
            <a:off x="5880903" y="4871321"/>
            <a:ext cx="1323676" cy="1323676"/>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AF6CFCE8-EF8E-C344-E54D-76421342198C}"/>
              </a:ext>
            </a:extLst>
          </p:cNvPr>
          <p:cNvPicPr>
            <a:picLocks noChangeAspect="1"/>
          </p:cNvPicPr>
          <p:nvPr/>
        </p:nvPicPr>
        <p:blipFill>
          <a:blip r:embed="rId10"/>
          <a:stretch>
            <a:fillRect/>
          </a:stretch>
        </p:blipFill>
        <p:spPr>
          <a:xfrm>
            <a:off x="5746801" y="3853187"/>
            <a:ext cx="1576537" cy="886803"/>
          </a:xfrm>
          <a:prstGeom prst="rect">
            <a:avLst/>
          </a:prstGeom>
        </p:spPr>
      </p:pic>
      <p:pic>
        <p:nvPicPr>
          <p:cNvPr id="34" name="Picture 2">
            <a:extLst>
              <a:ext uri="{FF2B5EF4-FFF2-40B4-BE49-F238E27FC236}">
                <a16:creationId xmlns:a16="http://schemas.microsoft.com/office/drawing/2014/main" id="{AD80BAB6-39FB-D5D1-8FED-840BC18B9B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6340" y="3715864"/>
            <a:ext cx="2143422" cy="119079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875C9B26-34B8-7F72-26D3-0468F5ADDA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0091" y="5203870"/>
            <a:ext cx="716543" cy="7165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RAC logo 2019 on a white background | The RAC Media Centre">
            <a:extLst>
              <a:ext uri="{FF2B5EF4-FFF2-40B4-BE49-F238E27FC236}">
                <a16:creationId xmlns:a16="http://schemas.microsoft.com/office/drawing/2014/main" id="{910B1FBB-F9AA-F009-6D4F-DF5334EDA4F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0980" y="4033103"/>
            <a:ext cx="1194767" cy="62523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Lush – Logos Download">
            <a:extLst>
              <a:ext uri="{FF2B5EF4-FFF2-40B4-BE49-F238E27FC236}">
                <a16:creationId xmlns:a16="http://schemas.microsoft.com/office/drawing/2014/main" id="{F034E27F-2337-9DCF-577D-98F5C98D69C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49220" y="3001727"/>
            <a:ext cx="1411781" cy="407174"/>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0311BC57-044E-8D13-88BA-2CB3BF4DB3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34829" y="2988540"/>
            <a:ext cx="1415825" cy="379441"/>
          </a:xfrm>
          <a:prstGeom prst="rect">
            <a:avLst/>
          </a:prstGeom>
        </p:spPr>
      </p:pic>
      <p:pic>
        <p:nvPicPr>
          <p:cNvPr id="2060" name="Picture 12" descr="petsathome-logo - Pet Insight">
            <a:extLst>
              <a:ext uri="{FF2B5EF4-FFF2-40B4-BE49-F238E27FC236}">
                <a16:creationId xmlns:a16="http://schemas.microsoft.com/office/drawing/2014/main" id="{9E370C1D-04FD-5996-E681-707E32837FC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0452" y="2995318"/>
            <a:ext cx="1415825" cy="4884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Logo, company name&#10;&#10;Description automatically generated">
            <a:extLst>
              <a:ext uri="{FF2B5EF4-FFF2-40B4-BE49-F238E27FC236}">
                <a16:creationId xmlns:a16="http://schemas.microsoft.com/office/drawing/2014/main" id="{0DB9A4A5-8D78-7712-9A66-548E0677E940}"/>
              </a:ext>
            </a:extLst>
          </p:cNvPr>
          <p:cNvPicPr>
            <a:picLocks noChangeAspect="1"/>
          </p:cNvPicPr>
          <p:nvPr/>
        </p:nvPicPr>
        <p:blipFill rotWithShape="1">
          <a:blip r:embed="rId18"/>
          <a:srcRect l="18241" t="37962" r="20686" b="40087"/>
          <a:stretch/>
        </p:blipFill>
        <p:spPr>
          <a:xfrm>
            <a:off x="8301724" y="2934432"/>
            <a:ext cx="1503853" cy="540522"/>
          </a:xfrm>
          <a:prstGeom prst="rect">
            <a:avLst/>
          </a:prstGeom>
        </p:spPr>
      </p:pic>
      <p:pic>
        <p:nvPicPr>
          <p:cNvPr id="2062" name="Picture 14" descr="Pret A Manger logo - Fonts In Use">
            <a:extLst>
              <a:ext uri="{FF2B5EF4-FFF2-40B4-BE49-F238E27FC236}">
                <a16:creationId xmlns:a16="http://schemas.microsoft.com/office/drawing/2014/main" id="{7DC84F6B-DD0C-D5C0-B692-ED38D48100A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04210" y="4088787"/>
            <a:ext cx="2033102" cy="5138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ext&#10;&#10;Description automatically generated">
            <a:extLst>
              <a:ext uri="{FF2B5EF4-FFF2-40B4-BE49-F238E27FC236}">
                <a16:creationId xmlns:a16="http://schemas.microsoft.com/office/drawing/2014/main" id="{4501767F-302D-56E3-07C0-F224DC021086}"/>
              </a:ext>
            </a:extLst>
          </p:cNvPr>
          <p:cNvPicPr>
            <a:picLocks noChangeAspect="1"/>
          </p:cNvPicPr>
          <p:nvPr/>
        </p:nvPicPr>
        <p:blipFill>
          <a:blip r:embed="rId20"/>
          <a:stretch>
            <a:fillRect/>
          </a:stretch>
        </p:blipFill>
        <p:spPr>
          <a:xfrm>
            <a:off x="8142766" y="5333252"/>
            <a:ext cx="1821770" cy="457778"/>
          </a:xfrm>
          <a:prstGeom prst="rect">
            <a:avLst/>
          </a:prstGeom>
        </p:spPr>
      </p:pic>
      <p:pic>
        <p:nvPicPr>
          <p:cNvPr id="2064" name="Picture 16" descr="Unite Students - Wikipedia">
            <a:extLst>
              <a:ext uri="{FF2B5EF4-FFF2-40B4-BE49-F238E27FC236}">
                <a16:creationId xmlns:a16="http://schemas.microsoft.com/office/drawing/2014/main" id="{6DB0A446-A2E9-B258-394F-D382E21CB8B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67443" y="5245684"/>
            <a:ext cx="1221216" cy="6329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10;&#10;Description automatically generated">
            <a:extLst>
              <a:ext uri="{FF2B5EF4-FFF2-40B4-BE49-F238E27FC236}">
                <a16:creationId xmlns:a16="http://schemas.microsoft.com/office/drawing/2014/main" id="{5F3D8C49-C283-62D1-D957-123237206632}"/>
              </a:ext>
            </a:extLst>
          </p:cNvPr>
          <p:cNvPicPr>
            <a:picLocks noChangeAspect="1"/>
          </p:cNvPicPr>
          <p:nvPr/>
        </p:nvPicPr>
        <p:blipFill>
          <a:blip r:embed="rId22"/>
          <a:stretch>
            <a:fillRect/>
          </a:stretch>
        </p:blipFill>
        <p:spPr>
          <a:xfrm>
            <a:off x="8416831" y="1833591"/>
            <a:ext cx="1273637" cy="521904"/>
          </a:xfrm>
          <a:prstGeom prst="rect">
            <a:avLst/>
          </a:prstGeom>
        </p:spPr>
      </p:pic>
      <p:pic>
        <p:nvPicPr>
          <p:cNvPr id="54" name="Graphic 53">
            <a:extLst>
              <a:ext uri="{FF2B5EF4-FFF2-40B4-BE49-F238E27FC236}">
                <a16:creationId xmlns:a16="http://schemas.microsoft.com/office/drawing/2014/main" id="{CE5181F8-F993-0A78-0401-143A9042BA7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261800" y="367257"/>
            <a:ext cx="2409052" cy="73536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F73C-9766-F642-A2F3-26DAA74B5E7D}"/>
              </a:ext>
            </a:extLst>
          </p:cNvPr>
          <p:cNvSpPr>
            <a:spLocks noGrp="1"/>
          </p:cNvSpPr>
          <p:nvPr>
            <p:ph type="ctrTitle"/>
          </p:nvPr>
        </p:nvSpPr>
        <p:spPr>
          <a:xfrm>
            <a:off x="540025" y="446502"/>
            <a:ext cx="3077817" cy="656115"/>
          </a:xfrm>
        </p:spPr>
        <p:txBody>
          <a:bodyPr>
            <a:normAutofit/>
          </a:bodyPr>
          <a:lstStyle/>
          <a:p>
            <a:r>
              <a:rPr lang="en-GB" sz="3200" dirty="0">
                <a:latin typeface="Arial"/>
                <a:cs typeface="Arial"/>
              </a:rPr>
              <a:t>Our Customers.</a:t>
            </a:r>
            <a:endParaRPr lang="en-GB" sz="3200" dirty="0"/>
          </a:p>
        </p:txBody>
      </p:sp>
      <p:pic>
        <p:nvPicPr>
          <p:cNvPr id="11" name="Picture 11" descr="A picture containing text&#10;&#10;Description automatically generated">
            <a:extLst>
              <a:ext uri="{FF2B5EF4-FFF2-40B4-BE49-F238E27FC236}">
                <a16:creationId xmlns:a16="http://schemas.microsoft.com/office/drawing/2014/main" id="{2CDE297D-2D13-DB23-A60B-C18E45EFE5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8215" y="3347997"/>
            <a:ext cx="2260600" cy="385322"/>
          </a:xfrm>
          <a:prstGeom prst="rect">
            <a:avLst/>
          </a:prstGeom>
        </p:spPr>
      </p:pic>
      <p:pic>
        <p:nvPicPr>
          <p:cNvPr id="13" name="Picture 12" descr="Text&#10;&#10;Description automatically generated">
            <a:extLst>
              <a:ext uri="{FF2B5EF4-FFF2-40B4-BE49-F238E27FC236}">
                <a16:creationId xmlns:a16="http://schemas.microsoft.com/office/drawing/2014/main" id="{9701FFA2-652C-EDFC-6832-F9B2A2CAC35E}"/>
              </a:ext>
            </a:extLst>
          </p:cNvPr>
          <p:cNvPicPr>
            <a:picLocks noChangeAspect="1"/>
          </p:cNvPicPr>
          <p:nvPr/>
        </p:nvPicPr>
        <p:blipFill>
          <a:blip r:embed="rId4"/>
          <a:stretch>
            <a:fillRect/>
          </a:stretch>
        </p:blipFill>
        <p:spPr>
          <a:xfrm>
            <a:off x="7090670" y="1286464"/>
            <a:ext cx="2398145" cy="1598763"/>
          </a:xfrm>
          <a:prstGeom prst="rect">
            <a:avLst/>
          </a:prstGeom>
        </p:spPr>
      </p:pic>
      <p:pic>
        <p:nvPicPr>
          <p:cNvPr id="15" name="Picture 14" descr="Text, logo&#10;&#10;Description automatically generated">
            <a:extLst>
              <a:ext uri="{FF2B5EF4-FFF2-40B4-BE49-F238E27FC236}">
                <a16:creationId xmlns:a16="http://schemas.microsoft.com/office/drawing/2014/main" id="{CABBD6AC-DB13-B02E-C67C-21D607A36C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6302" y="4307411"/>
            <a:ext cx="1902786" cy="1902786"/>
          </a:xfrm>
          <a:prstGeom prst="rect">
            <a:avLst/>
          </a:prstGeom>
        </p:spPr>
      </p:pic>
      <p:pic>
        <p:nvPicPr>
          <p:cNvPr id="17" name="Picture 16" descr="Logo&#10;&#10;Description automatically generated">
            <a:extLst>
              <a:ext uri="{FF2B5EF4-FFF2-40B4-BE49-F238E27FC236}">
                <a16:creationId xmlns:a16="http://schemas.microsoft.com/office/drawing/2014/main" id="{1330D55B-10F5-56F1-237B-7B54CCC63B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9133" y="1149708"/>
            <a:ext cx="1826867" cy="1826867"/>
          </a:xfrm>
          <a:prstGeom prst="rect">
            <a:avLst/>
          </a:prstGeom>
        </p:spPr>
      </p:pic>
      <p:pic>
        <p:nvPicPr>
          <p:cNvPr id="19" name="Picture 18" descr="Logo, company name&#10;&#10;Description automatically generated">
            <a:extLst>
              <a:ext uri="{FF2B5EF4-FFF2-40B4-BE49-F238E27FC236}">
                <a16:creationId xmlns:a16="http://schemas.microsoft.com/office/drawing/2014/main" id="{AE9581BA-FAAD-4C1F-E4FD-899B00D8B42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20367" y="3219227"/>
            <a:ext cx="2033254" cy="804672"/>
          </a:xfrm>
          <a:prstGeom prst="rect">
            <a:avLst/>
          </a:prstGeom>
        </p:spPr>
      </p:pic>
      <p:pic>
        <p:nvPicPr>
          <p:cNvPr id="21" name="Picture 20" descr="Logo&#10;&#10;Description automatically generated">
            <a:extLst>
              <a:ext uri="{FF2B5EF4-FFF2-40B4-BE49-F238E27FC236}">
                <a16:creationId xmlns:a16="http://schemas.microsoft.com/office/drawing/2014/main" id="{C98157F3-D87F-CE34-EFF7-ABAA48A8578A}"/>
              </a:ext>
            </a:extLst>
          </p:cNvPr>
          <p:cNvPicPr>
            <a:picLocks noChangeAspect="1"/>
          </p:cNvPicPr>
          <p:nvPr/>
        </p:nvPicPr>
        <p:blipFill>
          <a:blip r:embed="rId8"/>
          <a:stretch>
            <a:fillRect/>
          </a:stretch>
        </p:blipFill>
        <p:spPr>
          <a:xfrm>
            <a:off x="1202298" y="4846320"/>
            <a:ext cx="1815592" cy="718672"/>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62010D9C-A5E3-2ACD-F7F9-D3953128E641}"/>
              </a:ext>
            </a:extLst>
          </p:cNvPr>
          <p:cNvPicPr>
            <a:picLocks noChangeAspect="1"/>
          </p:cNvPicPr>
          <p:nvPr/>
        </p:nvPicPr>
        <p:blipFill>
          <a:blip r:embed="rId9"/>
          <a:stretch>
            <a:fillRect/>
          </a:stretch>
        </p:blipFill>
        <p:spPr>
          <a:xfrm>
            <a:off x="4372021" y="4981466"/>
            <a:ext cx="2194052" cy="554676"/>
          </a:xfrm>
          <a:prstGeom prst="rect">
            <a:avLst/>
          </a:prstGeom>
        </p:spPr>
      </p:pic>
      <p:pic>
        <p:nvPicPr>
          <p:cNvPr id="25" name="Picture 24" descr="Logo, company name&#10;&#10;Description automatically generated">
            <a:extLst>
              <a:ext uri="{FF2B5EF4-FFF2-40B4-BE49-F238E27FC236}">
                <a16:creationId xmlns:a16="http://schemas.microsoft.com/office/drawing/2014/main" id="{665F393C-7D95-6854-EFEE-577BF28806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7270" y="1617457"/>
            <a:ext cx="2145648" cy="918488"/>
          </a:xfrm>
          <a:prstGeom prst="rect">
            <a:avLst/>
          </a:prstGeom>
        </p:spPr>
      </p:pic>
      <p:pic>
        <p:nvPicPr>
          <p:cNvPr id="27" name="Picture 26" descr="Logo&#10;&#10;Description automatically generated with low confidence">
            <a:extLst>
              <a:ext uri="{FF2B5EF4-FFF2-40B4-BE49-F238E27FC236}">
                <a16:creationId xmlns:a16="http://schemas.microsoft.com/office/drawing/2014/main" id="{65B918E9-A541-9D39-D4BD-A5B1EBF1BE1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7864" y="3080108"/>
            <a:ext cx="1815592" cy="1020614"/>
          </a:xfrm>
          <a:prstGeom prst="rect">
            <a:avLst/>
          </a:prstGeom>
        </p:spPr>
      </p:pic>
      <p:pic>
        <p:nvPicPr>
          <p:cNvPr id="12" name="Graphic 11">
            <a:extLst>
              <a:ext uri="{FF2B5EF4-FFF2-40B4-BE49-F238E27FC236}">
                <a16:creationId xmlns:a16="http://schemas.microsoft.com/office/drawing/2014/main" id="{486EC786-6263-F650-3414-2E0B4DA8CFBA}"/>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61800" y="367257"/>
            <a:ext cx="2356042" cy="735360"/>
          </a:xfrm>
          <a:prstGeom prst="rect">
            <a:avLst/>
          </a:prstGeom>
        </p:spPr>
      </p:pic>
    </p:spTree>
    <p:extLst>
      <p:ext uri="{BB962C8B-B14F-4D97-AF65-F5344CB8AC3E}">
        <p14:creationId xmlns:p14="http://schemas.microsoft.com/office/powerpoint/2010/main" val="3214468644"/>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28F6-4FB4-8381-A6F9-DDC89B071BE2}"/>
              </a:ext>
            </a:extLst>
          </p:cNvPr>
          <p:cNvSpPr>
            <a:spLocks noGrp="1"/>
          </p:cNvSpPr>
          <p:nvPr>
            <p:ph type="title"/>
          </p:nvPr>
        </p:nvSpPr>
        <p:spPr/>
        <p:txBody>
          <a:bodyPr>
            <a:normAutofit fontScale="90000"/>
          </a:bodyPr>
          <a:lstStyle/>
          <a:p>
            <a:r>
              <a:rPr lang="en-GB" dirty="0"/>
              <a:t>The current landscape.</a:t>
            </a:r>
          </a:p>
        </p:txBody>
      </p:sp>
    </p:spTree>
    <p:extLst>
      <p:ext uri="{BB962C8B-B14F-4D97-AF65-F5344CB8AC3E}">
        <p14:creationId xmlns:p14="http://schemas.microsoft.com/office/powerpoint/2010/main" val="2542147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6C658FB-2723-502B-829F-D60D91C28245}"/>
              </a:ext>
            </a:extLst>
          </p:cNvPr>
          <p:cNvSpPr>
            <a:spLocks noGrp="1"/>
          </p:cNvSpPr>
          <p:nvPr>
            <p:ph type="body" sz="quarter" idx="16"/>
          </p:nvPr>
        </p:nvSpPr>
        <p:spPr>
          <a:xfrm>
            <a:off x="725488" y="685800"/>
            <a:ext cx="6234605" cy="2047875"/>
          </a:xfrm>
        </p:spPr>
        <p:txBody>
          <a:bodyPr/>
          <a:lstStyle/>
          <a:p>
            <a:r>
              <a:rPr lang="en-GB" dirty="0"/>
              <a:t>The current landscape.</a:t>
            </a:r>
          </a:p>
        </p:txBody>
      </p:sp>
      <p:sp>
        <p:nvSpPr>
          <p:cNvPr id="8" name="Text Placeholder 2">
            <a:extLst>
              <a:ext uri="{FF2B5EF4-FFF2-40B4-BE49-F238E27FC236}">
                <a16:creationId xmlns:a16="http://schemas.microsoft.com/office/drawing/2014/main" id="{6CC4ED1D-5ADD-315D-142F-CA83CE46CDDA}"/>
              </a:ext>
            </a:extLst>
          </p:cNvPr>
          <p:cNvSpPr>
            <a:spLocks noGrp="1"/>
          </p:cNvSpPr>
          <p:nvPr>
            <p:ph type="body" sz="half" idx="14"/>
          </p:nvPr>
        </p:nvSpPr>
        <p:spPr>
          <a:xfrm>
            <a:off x="725488" y="2458732"/>
            <a:ext cx="4041151" cy="3243568"/>
          </a:xfrm>
        </p:spPr>
        <p:txBody>
          <a:bodyPr>
            <a:noAutofit/>
          </a:bodyPr>
          <a:lstStyle/>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buFont typeface="Arial" panose="020B0604020202020204" pitchFamily="34" charset="0"/>
              <a:buChar char="•"/>
            </a:pPr>
            <a:endParaRPr lang="en-GB"/>
          </a:p>
        </p:txBody>
      </p:sp>
    </p:spTree>
    <p:extLst>
      <p:ext uri="{BB962C8B-B14F-4D97-AF65-F5344CB8AC3E}">
        <p14:creationId xmlns:p14="http://schemas.microsoft.com/office/powerpoint/2010/main" val="292302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4C017FF8-39D6-BD98-9F46-36B2FB487B13}"/>
              </a:ext>
            </a:extLst>
          </p:cNvPr>
          <p:cNvSpPr>
            <a:spLocks noGrp="1"/>
          </p:cNvSpPr>
          <p:nvPr>
            <p:ph type="body" sz="quarter" idx="16"/>
          </p:nvPr>
        </p:nvSpPr>
        <p:spPr>
          <a:xfrm>
            <a:off x="725488" y="685801"/>
            <a:ext cx="5775325" cy="1524000"/>
          </a:xfrm>
        </p:spPr>
        <p:txBody>
          <a:bodyPr/>
          <a:lstStyle/>
          <a:p>
            <a:r>
              <a:rPr lang="en-GB" dirty="0"/>
              <a:t>Relaying the prospect challenges.</a:t>
            </a:r>
          </a:p>
        </p:txBody>
      </p:sp>
      <p:sp>
        <p:nvSpPr>
          <p:cNvPr id="5" name="Text Placeholder 2">
            <a:extLst>
              <a:ext uri="{FF2B5EF4-FFF2-40B4-BE49-F238E27FC236}">
                <a16:creationId xmlns:a16="http://schemas.microsoft.com/office/drawing/2014/main" id="{C191B572-EDC2-8882-F94B-C2688E4BA26D}"/>
              </a:ext>
            </a:extLst>
          </p:cNvPr>
          <p:cNvSpPr>
            <a:spLocks noGrp="1"/>
          </p:cNvSpPr>
          <p:nvPr>
            <p:ph type="body" sz="half" idx="14"/>
          </p:nvPr>
        </p:nvSpPr>
        <p:spPr>
          <a:xfrm>
            <a:off x="725488" y="2458732"/>
            <a:ext cx="4041151" cy="3243568"/>
          </a:xfrm>
        </p:spPr>
        <p:txBody>
          <a:bodyPr>
            <a:noAutofit/>
          </a:bodyPr>
          <a:lstStyle/>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buFont typeface="Arial" panose="020B0604020202020204" pitchFamily="34" charset="0"/>
              <a:buChar char="•"/>
            </a:pPr>
            <a:endParaRPr lang="en-GB"/>
          </a:p>
        </p:txBody>
      </p:sp>
    </p:spTree>
    <p:extLst>
      <p:ext uri="{BB962C8B-B14F-4D97-AF65-F5344CB8AC3E}">
        <p14:creationId xmlns:p14="http://schemas.microsoft.com/office/powerpoint/2010/main" val="3978312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CD4173B-8FB0-9EB5-D144-799D576A0603}"/>
              </a:ext>
            </a:extLst>
          </p:cNvPr>
          <p:cNvSpPr>
            <a:spLocks noGrp="1"/>
          </p:cNvSpPr>
          <p:nvPr>
            <p:ph type="subTitle" idx="1"/>
          </p:nvPr>
        </p:nvSpPr>
        <p:spPr/>
        <p:txBody>
          <a:bodyPr>
            <a:normAutofit lnSpcReduction="10000"/>
          </a:bodyPr>
          <a:lstStyle/>
          <a:p>
            <a:endParaRPr lang="en-GB"/>
          </a:p>
        </p:txBody>
      </p:sp>
      <p:sp>
        <p:nvSpPr>
          <p:cNvPr id="4" name="Subtitle 2">
            <a:extLst>
              <a:ext uri="{FF2B5EF4-FFF2-40B4-BE49-F238E27FC236}">
                <a16:creationId xmlns:a16="http://schemas.microsoft.com/office/drawing/2014/main" id="{809D9C7F-57FF-47B5-AFEB-F5DF5534C8F4}"/>
              </a:ext>
            </a:extLst>
          </p:cNvPr>
          <p:cNvSpPr txBox="1">
            <a:spLocks/>
          </p:cNvSpPr>
          <p:nvPr/>
        </p:nvSpPr>
        <p:spPr>
          <a:xfrm>
            <a:off x="727602" y="5184845"/>
            <a:ext cx="4849368" cy="366458"/>
          </a:xfrm>
          <a:prstGeom prst="rect">
            <a:avLst/>
          </a:prstGeom>
        </p:spPr>
        <p:txBody>
          <a:bodyPr vert="horz" wrap="none" lIns="91440" tIns="0" rIns="91440" bIns="45720" rtlCol="0">
            <a:noAutofit/>
          </a:bodyPr>
          <a:lstStyle>
            <a:lvl1pPr marL="0" indent="0" algn="l" defTabSz="914400" rtl="0" eaLnBrk="1" latinLnBrk="0" hangingPunct="1">
              <a:lnSpc>
                <a:spcPct val="80000"/>
              </a:lnSpc>
              <a:spcBef>
                <a:spcPts val="1000"/>
              </a:spcBef>
              <a:buFont typeface="Arial" panose="020B0604020202020204" pitchFamily="34" charset="0"/>
              <a:buNone/>
              <a:defRPr lang="en-US" sz="2400" b="1" kern="1200" spc="-150" dirty="0">
                <a:solidFill>
                  <a:srgbClr val="21163C"/>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algn="l" defTabSz="914400" rtl="0" eaLnBrk="1" latinLnBrk="0" hangingPunct="1">
              <a:lnSpc>
                <a:spcPct val="170000"/>
              </a:lnSpc>
            </a:pPr>
            <a:r>
              <a:rPr lang="en-GB" sz="1400" b="0" kern="1200" spc="0" dirty="0">
                <a:solidFill>
                  <a:srgbClr val="0F0F28"/>
                </a:solidFill>
                <a:latin typeface="Arial" panose="020B0604020202020204" pitchFamily="34" charset="0"/>
                <a:ea typeface="+mn-ea"/>
                <a:cs typeface="Arial" panose="020B0604020202020204" pitchFamily="34" charset="0"/>
              </a:rPr>
              <a:t>10/05/22</a:t>
            </a:r>
            <a:endParaRPr lang="en-US" sz="1400" b="0" kern="1200" spc="0" dirty="0">
              <a:solidFill>
                <a:srgbClr val="0F0F28"/>
              </a:solidFill>
              <a:latin typeface="Arial" panose="020B0604020202020204" pitchFamily="34" charset="0"/>
              <a:ea typeface="+mn-ea"/>
              <a:cs typeface="Arial" panose="020B0604020202020204" pitchFamily="34" charset="0"/>
            </a:endParaRPr>
          </a:p>
        </p:txBody>
      </p:sp>
      <p:sp>
        <p:nvSpPr>
          <p:cNvPr id="12" name="Title 1">
            <a:extLst>
              <a:ext uri="{FF2B5EF4-FFF2-40B4-BE49-F238E27FC236}">
                <a16:creationId xmlns:a16="http://schemas.microsoft.com/office/drawing/2014/main" id="{C20DC3A2-8F01-57AF-EC10-232AAEE56EA9}"/>
              </a:ext>
            </a:extLst>
          </p:cNvPr>
          <p:cNvSpPr>
            <a:spLocks noGrp="1"/>
          </p:cNvSpPr>
          <p:nvPr>
            <p:ph type="ctrTitle"/>
          </p:nvPr>
        </p:nvSpPr>
        <p:spPr>
          <a:xfrm>
            <a:off x="727602" y="574879"/>
            <a:ext cx="6930338" cy="3057910"/>
          </a:xfrm>
        </p:spPr>
        <p:txBody>
          <a:bodyPr>
            <a:noAutofit/>
          </a:bodyPr>
          <a:lstStyle/>
          <a:p>
            <a:r>
              <a:rPr lang="en-GB" sz="7800" dirty="0"/>
              <a:t>Changing Scheduling.</a:t>
            </a:r>
            <a:br>
              <a:rPr lang="en-GB" sz="7800" dirty="0"/>
            </a:br>
            <a:r>
              <a:rPr lang="en-GB" sz="7800" dirty="0"/>
              <a:t>For good.</a:t>
            </a:r>
          </a:p>
        </p:txBody>
      </p:sp>
      <p:sp>
        <p:nvSpPr>
          <p:cNvPr id="13" name="Title 1">
            <a:extLst>
              <a:ext uri="{FF2B5EF4-FFF2-40B4-BE49-F238E27FC236}">
                <a16:creationId xmlns:a16="http://schemas.microsoft.com/office/drawing/2014/main" id="{D5425570-7168-5B98-DD6B-DCA35DD123F2}"/>
              </a:ext>
            </a:extLst>
          </p:cNvPr>
          <p:cNvSpPr txBox="1">
            <a:spLocks/>
          </p:cNvSpPr>
          <p:nvPr/>
        </p:nvSpPr>
        <p:spPr>
          <a:xfrm>
            <a:off x="727602" y="3439302"/>
            <a:ext cx="6617478" cy="1050224"/>
          </a:xfrm>
          <a:prstGeom prst="rect">
            <a:avLst/>
          </a:prstGeom>
        </p:spPr>
        <p:txBody>
          <a:bodyPr vert="horz" lIns="91440" tIns="45720" rIns="91440" bIns="45720" rtlCol="0" anchor="t" anchorCtr="0">
            <a:normAutofit/>
          </a:bodyPr>
          <a:lstStyle>
            <a:lvl1pPr marL="0" algn="l" defTabSz="914400" rtl="0" eaLnBrk="1" fontAlgn="t" latinLnBrk="0" hangingPunct="1">
              <a:lnSpc>
                <a:spcPct val="80000"/>
              </a:lnSpc>
              <a:spcBef>
                <a:spcPct val="0"/>
              </a:spcBef>
              <a:buNone/>
              <a:defRPr lang="en-US" sz="9000" b="1" i="0" kern="1200" spc="-700" dirty="0">
                <a:solidFill>
                  <a:schemeClr val="bg1"/>
                </a:solidFill>
                <a:latin typeface="Arial" panose="020B0604020202020204" pitchFamily="34" charset="0"/>
                <a:ea typeface="+mn-ea"/>
                <a:cs typeface="Arial" panose="020B0604020202020204" pitchFamily="34" charset="0"/>
              </a:defRPr>
            </a:lvl1pPr>
          </a:lstStyle>
          <a:p>
            <a:pPr>
              <a:lnSpc>
                <a:spcPct val="120000"/>
              </a:lnSpc>
            </a:pPr>
            <a:r>
              <a:rPr lang="en-GB" sz="3200" spc="-150" dirty="0"/>
              <a:t>It’s a rota…and a geek thing</a:t>
            </a:r>
          </a:p>
        </p:txBody>
      </p:sp>
      <p:pic>
        <p:nvPicPr>
          <p:cNvPr id="14" name="Graphic 13">
            <a:extLst>
              <a:ext uri="{FF2B5EF4-FFF2-40B4-BE49-F238E27FC236}">
                <a16:creationId xmlns:a16="http://schemas.microsoft.com/office/drawing/2014/main" id="{BE9A9132-6D50-1AF6-40D4-DBEAD51A08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66643" y="4004557"/>
            <a:ext cx="1142975" cy="45719"/>
          </a:xfrm>
          <a:prstGeom prst="rect">
            <a:avLst/>
          </a:prstGeom>
        </p:spPr>
      </p:pic>
      <p:pic>
        <p:nvPicPr>
          <p:cNvPr id="15" name="Graphic 14">
            <a:extLst>
              <a:ext uri="{FF2B5EF4-FFF2-40B4-BE49-F238E27FC236}">
                <a16:creationId xmlns:a16="http://schemas.microsoft.com/office/drawing/2014/main" id="{C1CA1DB1-6BB2-7EE6-8B13-37D17F29BF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9166" y="3640842"/>
            <a:ext cx="1159071" cy="394084"/>
          </a:xfrm>
          <a:prstGeom prst="rect">
            <a:avLst/>
          </a:prstGeom>
        </p:spPr>
      </p:pic>
    </p:spTree>
    <p:extLst>
      <p:ext uri="{BB962C8B-B14F-4D97-AF65-F5344CB8AC3E}">
        <p14:creationId xmlns:p14="http://schemas.microsoft.com/office/powerpoint/2010/main" val="3682442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D923-C959-C32D-E8AA-BD9C8EC0FDFA}"/>
              </a:ext>
            </a:extLst>
          </p:cNvPr>
          <p:cNvSpPr>
            <a:spLocks noGrp="1"/>
          </p:cNvSpPr>
          <p:nvPr>
            <p:ph type="title"/>
          </p:nvPr>
        </p:nvSpPr>
        <p:spPr>
          <a:xfrm>
            <a:off x="838200" y="2560635"/>
            <a:ext cx="5135880" cy="1325563"/>
          </a:xfrm>
        </p:spPr>
        <p:txBody>
          <a:bodyPr>
            <a:noAutofit/>
          </a:bodyPr>
          <a:lstStyle/>
          <a:p>
            <a:r>
              <a:rPr lang="en-GB" dirty="0"/>
              <a:t>Our approach.</a:t>
            </a:r>
          </a:p>
        </p:txBody>
      </p:sp>
    </p:spTree>
    <p:extLst>
      <p:ext uri="{BB962C8B-B14F-4D97-AF65-F5344CB8AC3E}">
        <p14:creationId xmlns:p14="http://schemas.microsoft.com/office/powerpoint/2010/main" val="421410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BB75-F470-CA61-0138-1EA118B5175E}"/>
              </a:ext>
            </a:extLst>
          </p:cNvPr>
          <p:cNvSpPr>
            <a:spLocks noGrp="1"/>
          </p:cNvSpPr>
          <p:nvPr>
            <p:ph type="title"/>
          </p:nvPr>
        </p:nvSpPr>
        <p:spPr>
          <a:xfrm>
            <a:off x="838200" y="1980919"/>
            <a:ext cx="4668083" cy="2896161"/>
          </a:xfrm>
        </p:spPr>
        <p:txBody>
          <a:bodyPr>
            <a:normAutofit fontScale="90000"/>
          </a:bodyPr>
          <a:lstStyle/>
          <a:p>
            <a:r>
              <a:rPr lang="en-GB"/>
              <a:t>Scheduling is inherently complex.</a:t>
            </a:r>
            <a:br>
              <a:rPr lang="en-GB"/>
            </a:b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 name="Image" descr="Image"/>
          <p:cNvPicPr>
            <a:picLocks noChangeAspect="1"/>
          </p:cNvPicPr>
          <p:nvPr/>
        </p:nvPicPr>
        <p:blipFill>
          <a:blip r:embed="rId3"/>
          <a:stretch>
            <a:fillRect/>
          </a:stretch>
        </p:blipFill>
        <p:spPr>
          <a:prstGeom prst="rect">
            <a:avLst/>
          </a:prstGeom>
          <a:ln w="12700">
            <a:miter lim="400000"/>
          </a:ln>
        </p:spPr>
      </p:pic>
      <p:pic>
        <p:nvPicPr>
          <p:cNvPr id="8" name="Picture 7" descr="Diagram, schematic&#10;&#10;Description automatically generated">
            <a:extLst>
              <a:ext uri="{FF2B5EF4-FFF2-40B4-BE49-F238E27FC236}">
                <a16:creationId xmlns:a16="http://schemas.microsoft.com/office/drawing/2014/main" id="{F3E507C5-4090-CC43-4F44-39421863FA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952" y="1482200"/>
            <a:ext cx="10584095" cy="4609351"/>
          </a:xfrm>
          <a:prstGeom prst="rect">
            <a:avLst/>
          </a:prstGeom>
        </p:spPr>
      </p:pic>
      <p:sp>
        <p:nvSpPr>
          <p:cNvPr id="43" name="Title 42">
            <a:extLst>
              <a:ext uri="{FF2B5EF4-FFF2-40B4-BE49-F238E27FC236}">
                <a16:creationId xmlns:a16="http://schemas.microsoft.com/office/drawing/2014/main" id="{36127B46-BBF3-CD54-19A4-2471EA64D8C4}"/>
              </a:ext>
            </a:extLst>
          </p:cNvPr>
          <p:cNvSpPr>
            <a:spLocks noGrp="1"/>
          </p:cNvSpPr>
          <p:nvPr>
            <p:ph type="title"/>
          </p:nvPr>
        </p:nvSpPr>
        <p:spPr>
          <a:xfrm>
            <a:off x="381000" y="363535"/>
            <a:ext cx="10584095" cy="1325563"/>
          </a:xfrm>
        </p:spPr>
        <p:txBody>
          <a:bodyPr anchor="t">
            <a:normAutofit/>
          </a:bodyPr>
          <a:lstStyle/>
          <a:p>
            <a:r>
              <a:rPr lang="en-GB" sz="5000" dirty="0"/>
              <a:t>The geeky stuff behind the scenes.</a:t>
            </a:r>
          </a:p>
        </p:txBody>
      </p:sp>
      <p:sp>
        <p:nvSpPr>
          <p:cNvPr id="7" name="Oval 6">
            <a:extLst>
              <a:ext uri="{FF2B5EF4-FFF2-40B4-BE49-F238E27FC236}">
                <a16:creationId xmlns:a16="http://schemas.microsoft.com/office/drawing/2014/main" id="{A8D1CE27-8382-A681-327C-F19E1FF31741}"/>
              </a:ext>
            </a:extLst>
          </p:cNvPr>
          <p:cNvSpPr/>
          <p:nvPr/>
        </p:nvSpPr>
        <p:spPr>
          <a:xfrm>
            <a:off x="5701085" y="3402207"/>
            <a:ext cx="464432" cy="464432"/>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46"/>
              </a:solidFill>
            </a:endParaRPr>
          </a:p>
        </p:txBody>
      </p:sp>
      <p:pic>
        <p:nvPicPr>
          <p:cNvPr id="9" name="Graphic 8">
            <a:extLst>
              <a:ext uri="{FF2B5EF4-FFF2-40B4-BE49-F238E27FC236}">
                <a16:creationId xmlns:a16="http://schemas.microsoft.com/office/drawing/2014/main" id="{E5CDF7AC-DCD3-8B46-E07E-6BEBE258EA5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72150" y="3464158"/>
            <a:ext cx="300782" cy="323568"/>
          </a:xfrm>
          <a:prstGeom prst="rect">
            <a:avLst/>
          </a:prstGeom>
        </p:spPr>
      </p:pic>
    </p:spTree>
    <p:extLst>
      <p:ext uri="{BB962C8B-B14F-4D97-AF65-F5344CB8AC3E}">
        <p14:creationId xmlns:p14="http://schemas.microsoft.com/office/powerpoint/2010/main" val="2002359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 name="Image" descr="Image"/>
          <p:cNvPicPr>
            <a:picLocks noChangeAspect="1"/>
          </p:cNvPicPr>
          <p:nvPr/>
        </p:nvPicPr>
        <p:blipFill>
          <a:blip r:embed="rId3"/>
          <a:stretch>
            <a:fillRect/>
          </a:stretch>
        </p:blipFill>
        <p:spPr>
          <a:prstGeom prst="rect">
            <a:avLst/>
          </a:prstGeom>
          <a:ln w="12700">
            <a:miter lim="400000"/>
          </a:ln>
        </p:spPr>
      </p:pic>
      <p:pic>
        <p:nvPicPr>
          <p:cNvPr id="8" name="Picture 7" descr="Diagram, schematic&#10;&#10;Description automatically generated">
            <a:extLst>
              <a:ext uri="{FF2B5EF4-FFF2-40B4-BE49-F238E27FC236}">
                <a16:creationId xmlns:a16="http://schemas.microsoft.com/office/drawing/2014/main" id="{F3E507C5-4090-CC43-4F44-39421863FA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952" y="1482200"/>
            <a:ext cx="10584095" cy="4609351"/>
          </a:xfrm>
          <a:prstGeom prst="rect">
            <a:avLst/>
          </a:prstGeom>
        </p:spPr>
      </p:pic>
      <p:sp>
        <p:nvSpPr>
          <p:cNvPr id="43" name="Title 42">
            <a:extLst>
              <a:ext uri="{FF2B5EF4-FFF2-40B4-BE49-F238E27FC236}">
                <a16:creationId xmlns:a16="http://schemas.microsoft.com/office/drawing/2014/main" id="{36127B46-BBF3-CD54-19A4-2471EA64D8C4}"/>
              </a:ext>
            </a:extLst>
          </p:cNvPr>
          <p:cNvSpPr>
            <a:spLocks noGrp="1"/>
          </p:cNvSpPr>
          <p:nvPr>
            <p:ph type="title"/>
          </p:nvPr>
        </p:nvSpPr>
        <p:spPr>
          <a:xfrm>
            <a:off x="381000" y="363535"/>
            <a:ext cx="10584095" cy="1325563"/>
          </a:xfrm>
        </p:spPr>
        <p:txBody>
          <a:bodyPr anchor="t">
            <a:normAutofit/>
          </a:bodyPr>
          <a:lstStyle/>
          <a:p>
            <a:r>
              <a:rPr lang="en-GB" sz="5000" dirty="0"/>
              <a:t>The geeky stuff behind the scenes.</a:t>
            </a:r>
          </a:p>
        </p:txBody>
      </p:sp>
      <p:sp>
        <p:nvSpPr>
          <p:cNvPr id="2" name="Oval 1">
            <a:extLst>
              <a:ext uri="{FF2B5EF4-FFF2-40B4-BE49-F238E27FC236}">
                <a16:creationId xmlns:a16="http://schemas.microsoft.com/office/drawing/2014/main" id="{06889F77-9A09-8495-FE99-94A0279367EE}"/>
              </a:ext>
            </a:extLst>
          </p:cNvPr>
          <p:cNvSpPr/>
          <p:nvPr/>
        </p:nvSpPr>
        <p:spPr>
          <a:xfrm>
            <a:off x="2746457" y="1060780"/>
            <a:ext cx="6246468" cy="6246468"/>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46"/>
              </a:solidFill>
            </a:endParaRPr>
          </a:p>
        </p:txBody>
      </p:sp>
      <p:pic>
        <p:nvPicPr>
          <p:cNvPr id="7" name="Graphic 6">
            <a:extLst>
              <a:ext uri="{FF2B5EF4-FFF2-40B4-BE49-F238E27FC236}">
                <a16:creationId xmlns:a16="http://schemas.microsoft.com/office/drawing/2014/main" id="{37652903-83E7-F366-CFA4-BF3867FE63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69154" y="1628316"/>
            <a:ext cx="652022" cy="701416"/>
          </a:xfrm>
          <a:prstGeom prst="rect">
            <a:avLst/>
          </a:prstGeom>
        </p:spPr>
      </p:pic>
      <p:pic>
        <p:nvPicPr>
          <p:cNvPr id="9" name="Picture 8" descr="A picture containing person, person, holding, hand&#10;&#10;Description automatically generated">
            <a:extLst>
              <a:ext uri="{FF2B5EF4-FFF2-40B4-BE49-F238E27FC236}">
                <a16:creationId xmlns:a16="http://schemas.microsoft.com/office/drawing/2014/main" id="{A4465FDD-4665-57C8-7552-607234D6D7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99237" y="4350543"/>
            <a:ext cx="3337882" cy="2693559"/>
          </a:xfrm>
          <a:prstGeom prst="rect">
            <a:avLst/>
          </a:prstGeom>
        </p:spPr>
      </p:pic>
      <p:sp>
        <p:nvSpPr>
          <p:cNvPr id="6" name="TextBox 5">
            <a:extLst>
              <a:ext uri="{FF2B5EF4-FFF2-40B4-BE49-F238E27FC236}">
                <a16:creationId xmlns:a16="http://schemas.microsoft.com/office/drawing/2014/main" id="{FEAD5EA8-7CCF-B860-654A-DE851E78DAF4}"/>
              </a:ext>
            </a:extLst>
          </p:cNvPr>
          <p:cNvSpPr txBox="1"/>
          <p:nvPr/>
        </p:nvSpPr>
        <p:spPr>
          <a:xfrm>
            <a:off x="3625795" y="2750232"/>
            <a:ext cx="4659464" cy="3046988"/>
          </a:xfrm>
          <a:prstGeom prst="rect">
            <a:avLst/>
          </a:prstGeom>
          <a:noFill/>
        </p:spPr>
        <p:txBody>
          <a:bodyPr wrap="square" lIns="0" tIns="0" rIns="91440" bIns="0" rtlCol="0">
            <a:spAutoFit/>
          </a:bodyPr>
          <a:lstStyle/>
          <a:p>
            <a:pPr algn="ctr">
              <a:lnSpc>
                <a:spcPct val="90000"/>
              </a:lnSpc>
            </a:pPr>
            <a:r>
              <a:rPr lang="en-GB" sz="2000" b="1" spc="-100" dirty="0">
                <a:solidFill>
                  <a:schemeClr val="bg1"/>
                </a:solidFill>
                <a:latin typeface="Arial" panose="020B0604020202020204" pitchFamily="34" charset="0"/>
                <a:cs typeface="Arial" panose="020B0604020202020204" pitchFamily="34" charset="0"/>
              </a:rPr>
              <a:t>With AI and automation at its heart -  </a:t>
            </a:r>
          </a:p>
          <a:p>
            <a:pPr algn="ctr">
              <a:lnSpc>
                <a:spcPct val="90000"/>
              </a:lnSpc>
            </a:pPr>
            <a:r>
              <a:rPr lang="en-GB" sz="2000" b="1" spc="-100" dirty="0" err="1">
                <a:solidFill>
                  <a:schemeClr val="bg1"/>
                </a:solidFill>
                <a:latin typeface="Arial" panose="020B0604020202020204" pitchFamily="34" charset="0"/>
                <a:cs typeface="Arial" panose="020B0604020202020204" pitchFamily="34" charset="0"/>
              </a:rPr>
              <a:t>Autoscheduler</a:t>
            </a:r>
            <a:r>
              <a:rPr lang="en-GB" sz="2000" b="1" spc="-100" dirty="0">
                <a:solidFill>
                  <a:schemeClr val="bg1"/>
                </a:solidFill>
                <a:latin typeface="Arial" panose="020B0604020202020204" pitchFamily="34" charset="0"/>
                <a:cs typeface="Arial" panose="020B0604020202020204" pitchFamily="34" charset="0"/>
              </a:rPr>
              <a:t> truly optimises schedules by creating and assigning shifts in tandem, generating millions of combinations of schedules and only proposing a final schedule where every shift is assigned to an employee.</a:t>
            </a:r>
          </a:p>
          <a:p>
            <a:pPr algn="ctr">
              <a:lnSpc>
                <a:spcPct val="90000"/>
              </a:lnSpc>
            </a:pPr>
            <a:br>
              <a:rPr lang="en-GB" sz="2000" b="1" spc="-100" dirty="0">
                <a:solidFill>
                  <a:schemeClr val="bg1"/>
                </a:solidFill>
                <a:latin typeface="Arial" panose="020B0604020202020204" pitchFamily="34" charset="0"/>
                <a:cs typeface="Arial" panose="020B0604020202020204" pitchFamily="34" charset="0"/>
              </a:rPr>
            </a:br>
            <a:r>
              <a:rPr lang="en-GB" sz="2000" b="1" spc="-100" dirty="0">
                <a:solidFill>
                  <a:schemeClr val="bg1"/>
                </a:solidFill>
                <a:latin typeface="Arial" panose="020B0604020202020204" pitchFamily="34" charset="0"/>
                <a:cs typeface="Arial" panose="020B0604020202020204" pitchFamily="34" charset="0"/>
              </a:rPr>
              <a:t>Feed in your business rules and data to create a truly optimised schedule ready to share within seconds.</a:t>
            </a:r>
          </a:p>
        </p:txBody>
      </p:sp>
    </p:spTree>
    <p:extLst>
      <p:ext uri="{BB962C8B-B14F-4D97-AF65-F5344CB8AC3E}">
        <p14:creationId xmlns:p14="http://schemas.microsoft.com/office/powerpoint/2010/main" val="2044461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9B05015E-8E91-4054-501F-621B7E10005D}"/>
              </a:ext>
            </a:extLst>
          </p:cNvPr>
          <p:cNvCxnSpPr>
            <a:cxnSpLocks/>
          </p:cNvCxnSpPr>
          <p:nvPr/>
        </p:nvCxnSpPr>
        <p:spPr>
          <a:xfrm flipV="1">
            <a:off x="8300809" y="4852419"/>
            <a:ext cx="0" cy="53506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0819B09-F643-715A-B155-3BB928095BC1}"/>
              </a:ext>
            </a:extLst>
          </p:cNvPr>
          <p:cNvCxnSpPr>
            <a:cxnSpLocks/>
            <a:endCxn id="23" idx="2"/>
          </p:cNvCxnSpPr>
          <p:nvPr/>
        </p:nvCxnSpPr>
        <p:spPr>
          <a:xfrm>
            <a:off x="3115472" y="3304428"/>
            <a:ext cx="2267296" cy="61259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39B7F29-A0AA-ACF4-BD8A-7136CE3442C3}"/>
              </a:ext>
            </a:extLst>
          </p:cNvPr>
          <p:cNvCxnSpPr>
            <a:cxnSpLocks/>
            <a:stCxn id="49" idx="6"/>
            <a:endCxn id="23" idx="2"/>
          </p:cNvCxnSpPr>
          <p:nvPr/>
        </p:nvCxnSpPr>
        <p:spPr>
          <a:xfrm flipV="1">
            <a:off x="3138214" y="3917018"/>
            <a:ext cx="2244554" cy="115172"/>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EDD4A0C-5D84-C427-F2DA-7C2282A935C3}"/>
              </a:ext>
            </a:extLst>
          </p:cNvPr>
          <p:cNvCxnSpPr>
            <a:cxnSpLocks/>
            <a:endCxn id="23" idx="2"/>
          </p:cNvCxnSpPr>
          <p:nvPr/>
        </p:nvCxnSpPr>
        <p:spPr>
          <a:xfrm flipV="1">
            <a:off x="3115472" y="3917018"/>
            <a:ext cx="2267296" cy="81627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9E47092-1124-5EB0-0C49-C8CE750438B9}"/>
              </a:ext>
            </a:extLst>
          </p:cNvPr>
          <p:cNvCxnSpPr>
            <a:cxnSpLocks/>
            <a:endCxn id="45" idx="2"/>
          </p:cNvCxnSpPr>
          <p:nvPr/>
        </p:nvCxnSpPr>
        <p:spPr>
          <a:xfrm>
            <a:off x="3115472" y="2495267"/>
            <a:ext cx="1054880" cy="18637"/>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C0C615C-3BD1-8F6E-0AC6-95AE8033C313}"/>
              </a:ext>
            </a:extLst>
          </p:cNvPr>
          <p:cNvCxnSpPr>
            <a:cxnSpLocks/>
          </p:cNvCxnSpPr>
          <p:nvPr/>
        </p:nvCxnSpPr>
        <p:spPr>
          <a:xfrm>
            <a:off x="4780034" y="2517148"/>
            <a:ext cx="1054880" cy="18637"/>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DB988CC-3F3A-112A-6F63-B0B23C4D7C88}"/>
              </a:ext>
            </a:extLst>
          </p:cNvPr>
          <p:cNvCxnSpPr>
            <a:cxnSpLocks/>
          </p:cNvCxnSpPr>
          <p:nvPr/>
        </p:nvCxnSpPr>
        <p:spPr>
          <a:xfrm flipV="1">
            <a:off x="5890982" y="2590609"/>
            <a:ext cx="0" cy="1036844"/>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83F73EC-FB73-7A14-398B-009455F0C96A}"/>
              </a:ext>
            </a:extLst>
          </p:cNvPr>
          <p:cNvCxnSpPr>
            <a:cxnSpLocks/>
            <a:endCxn id="36" idx="2"/>
          </p:cNvCxnSpPr>
          <p:nvPr/>
        </p:nvCxnSpPr>
        <p:spPr>
          <a:xfrm flipV="1">
            <a:off x="6361015" y="3244794"/>
            <a:ext cx="1711996" cy="68170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D7F63C6-72FB-EF60-DACA-36495EC9E515}"/>
              </a:ext>
            </a:extLst>
          </p:cNvPr>
          <p:cNvCxnSpPr>
            <a:cxnSpLocks/>
            <a:endCxn id="28" idx="2"/>
          </p:cNvCxnSpPr>
          <p:nvPr/>
        </p:nvCxnSpPr>
        <p:spPr>
          <a:xfrm>
            <a:off x="6352283" y="3915689"/>
            <a:ext cx="1720728" cy="102904"/>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9289B69-1671-E54E-8A61-8B09095B2422}"/>
              </a:ext>
            </a:extLst>
          </p:cNvPr>
          <p:cNvCxnSpPr>
            <a:cxnSpLocks/>
            <a:endCxn id="34" idx="1"/>
          </p:cNvCxnSpPr>
          <p:nvPr/>
        </p:nvCxnSpPr>
        <p:spPr>
          <a:xfrm>
            <a:off x="6365274" y="3928567"/>
            <a:ext cx="1774458" cy="1323264"/>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451A11C-596C-5E93-AB40-5D7A03AEA3E3}"/>
              </a:ext>
            </a:extLst>
          </p:cNvPr>
          <p:cNvCxnSpPr>
            <a:cxnSpLocks/>
            <a:endCxn id="34" idx="2"/>
          </p:cNvCxnSpPr>
          <p:nvPr/>
        </p:nvCxnSpPr>
        <p:spPr>
          <a:xfrm>
            <a:off x="3138214" y="5411230"/>
            <a:ext cx="4934797" cy="1679"/>
          </a:xfrm>
          <a:prstGeom prst="line">
            <a:avLst/>
          </a:prstGeom>
          <a:ln w="19050">
            <a:solidFill>
              <a:schemeClr val="bg2">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25C5EF0-13E2-6AB9-98F3-1B3236E7D3D7}"/>
              </a:ext>
            </a:extLst>
          </p:cNvPr>
          <p:cNvSpPr/>
          <p:nvPr/>
        </p:nvSpPr>
        <p:spPr>
          <a:xfrm>
            <a:off x="5382768" y="3408103"/>
            <a:ext cx="1017830" cy="1017830"/>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hape 2623">
            <a:extLst>
              <a:ext uri="{FF2B5EF4-FFF2-40B4-BE49-F238E27FC236}">
                <a16:creationId xmlns:a16="http://schemas.microsoft.com/office/drawing/2014/main" id="{96D5A8D9-8148-C719-4624-014A2DA129D5}"/>
              </a:ext>
            </a:extLst>
          </p:cNvPr>
          <p:cNvSpPr/>
          <p:nvPr/>
        </p:nvSpPr>
        <p:spPr>
          <a:xfrm>
            <a:off x="5580672" y="3606007"/>
            <a:ext cx="622022" cy="622022"/>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8" name="Oval 27">
            <a:extLst>
              <a:ext uri="{FF2B5EF4-FFF2-40B4-BE49-F238E27FC236}">
                <a16:creationId xmlns:a16="http://schemas.microsoft.com/office/drawing/2014/main" id="{FF1D155A-15A4-A426-4E8F-1F5AF02AEC30}"/>
              </a:ext>
            </a:extLst>
          </p:cNvPr>
          <p:cNvSpPr/>
          <p:nvPr/>
        </p:nvSpPr>
        <p:spPr>
          <a:xfrm>
            <a:off x="8073011" y="3790794"/>
            <a:ext cx="455597" cy="455597"/>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hape 2836">
            <a:extLst>
              <a:ext uri="{FF2B5EF4-FFF2-40B4-BE49-F238E27FC236}">
                <a16:creationId xmlns:a16="http://schemas.microsoft.com/office/drawing/2014/main" id="{CD779900-AACB-0BEA-0875-511E7433F55E}"/>
              </a:ext>
            </a:extLst>
          </p:cNvPr>
          <p:cNvSpPr/>
          <p:nvPr/>
        </p:nvSpPr>
        <p:spPr>
          <a:xfrm>
            <a:off x="8161145" y="3917018"/>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1" name="Rectangle 30">
            <a:extLst>
              <a:ext uri="{FF2B5EF4-FFF2-40B4-BE49-F238E27FC236}">
                <a16:creationId xmlns:a16="http://schemas.microsoft.com/office/drawing/2014/main" id="{296473E0-7BE0-E91A-FA1D-919BF38FAD05}"/>
              </a:ext>
            </a:extLst>
          </p:cNvPr>
          <p:cNvSpPr/>
          <p:nvPr/>
        </p:nvSpPr>
        <p:spPr>
          <a:xfrm>
            <a:off x="8678197" y="3790794"/>
            <a:ext cx="2169621"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Messaging</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Top-down messages to 1 or many</a:t>
            </a:r>
          </a:p>
        </p:txBody>
      </p:sp>
      <p:sp>
        <p:nvSpPr>
          <p:cNvPr id="34" name="Oval 33">
            <a:extLst>
              <a:ext uri="{FF2B5EF4-FFF2-40B4-BE49-F238E27FC236}">
                <a16:creationId xmlns:a16="http://schemas.microsoft.com/office/drawing/2014/main" id="{6B55A7B3-A65E-81A0-E4D5-6A6F504455F3}"/>
              </a:ext>
            </a:extLst>
          </p:cNvPr>
          <p:cNvSpPr/>
          <p:nvPr/>
        </p:nvSpPr>
        <p:spPr>
          <a:xfrm>
            <a:off x="8073011" y="5185110"/>
            <a:ext cx="455597" cy="455597"/>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hape 2836">
            <a:extLst>
              <a:ext uri="{FF2B5EF4-FFF2-40B4-BE49-F238E27FC236}">
                <a16:creationId xmlns:a16="http://schemas.microsoft.com/office/drawing/2014/main" id="{F3BBFD97-0998-2025-53A1-DE0CF1527C63}"/>
              </a:ext>
            </a:extLst>
          </p:cNvPr>
          <p:cNvSpPr/>
          <p:nvPr/>
        </p:nvSpPr>
        <p:spPr>
          <a:xfrm>
            <a:off x="8161145" y="5311334"/>
            <a:ext cx="279328" cy="20314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36" name="Oval 35">
            <a:extLst>
              <a:ext uri="{FF2B5EF4-FFF2-40B4-BE49-F238E27FC236}">
                <a16:creationId xmlns:a16="http://schemas.microsoft.com/office/drawing/2014/main" id="{579AB139-88FA-F30A-88FE-39B18F0E531B}"/>
              </a:ext>
            </a:extLst>
          </p:cNvPr>
          <p:cNvSpPr/>
          <p:nvPr/>
        </p:nvSpPr>
        <p:spPr>
          <a:xfrm>
            <a:off x="8073011" y="3016995"/>
            <a:ext cx="455597" cy="455597"/>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76C53C1-371E-3C2C-301F-CA2A0F848293}"/>
              </a:ext>
            </a:extLst>
          </p:cNvPr>
          <p:cNvSpPr/>
          <p:nvPr/>
        </p:nvSpPr>
        <p:spPr>
          <a:xfrm>
            <a:off x="8073011" y="2261237"/>
            <a:ext cx="455597" cy="455597"/>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7A2ED875-BE32-41BB-A5D3-DB7DC348D7BC}"/>
              </a:ext>
            </a:extLst>
          </p:cNvPr>
          <p:cNvSpPr/>
          <p:nvPr/>
        </p:nvSpPr>
        <p:spPr>
          <a:xfrm>
            <a:off x="8678196" y="3039352"/>
            <a:ext cx="2568920"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Absence management</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Holiday, sickness &amp; other absence tracking</a:t>
            </a:r>
          </a:p>
        </p:txBody>
      </p:sp>
      <p:sp>
        <p:nvSpPr>
          <p:cNvPr id="41" name="Rectangle 40">
            <a:extLst>
              <a:ext uri="{FF2B5EF4-FFF2-40B4-BE49-F238E27FC236}">
                <a16:creationId xmlns:a16="http://schemas.microsoft.com/office/drawing/2014/main" id="{5C20B6C1-53BA-34E7-AEE1-B06E7C219453}"/>
              </a:ext>
            </a:extLst>
          </p:cNvPr>
          <p:cNvSpPr/>
          <p:nvPr/>
        </p:nvSpPr>
        <p:spPr>
          <a:xfrm>
            <a:off x="8678196" y="2282720"/>
            <a:ext cx="2169621"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Dashboards</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Reports and visualisations</a:t>
            </a:r>
          </a:p>
        </p:txBody>
      </p:sp>
      <p:sp>
        <p:nvSpPr>
          <p:cNvPr id="42" name="Rectangle 41">
            <a:extLst>
              <a:ext uri="{FF2B5EF4-FFF2-40B4-BE49-F238E27FC236}">
                <a16:creationId xmlns:a16="http://schemas.microsoft.com/office/drawing/2014/main" id="{F3BAC149-DBB6-D495-0D18-A3EA36D64A81}"/>
              </a:ext>
            </a:extLst>
          </p:cNvPr>
          <p:cNvSpPr/>
          <p:nvPr/>
        </p:nvSpPr>
        <p:spPr>
          <a:xfrm>
            <a:off x="8678196" y="4545258"/>
            <a:ext cx="2568920"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Time &amp; attendance</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Mobile with geo-fencing &amp; photo-capture</a:t>
            </a:r>
          </a:p>
        </p:txBody>
      </p:sp>
      <p:sp>
        <p:nvSpPr>
          <p:cNvPr id="43" name="Rectangle 42">
            <a:extLst>
              <a:ext uri="{FF2B5EF4-FFF2-40B4-BE49-F238E27FC236}">
                <a16:creationId xmlns:a16="http://schemas.microsoft.com/office/drawing/2014/main" id="{2E905D4A-B155-F823-7526-C911806209F2}"/>
              </a:ext>
            </a:extLst>
          </p:cNvPr>
          <p:cNvSpPr/>
          <p:nvPr/>
        </p:nvSpPr>
        <p:spPr>
          <a:xfrm>
            <a:off x="8678196" y="5215108"/>
            <a:ext cx="2169621"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Timesheets</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Audit &amp; approve </a:t>
            </a:r>
          </a:p>
        </p:txBody>
      </p:sp>
      <p:sp>
        <p:nvSpPr>
          <p:cNvPr id="44" name="Oval 43">
            <a:extLst>
              <a:ext uri="{FF2B5EF4-FFF2-40B4-BE49-F238E27FC236}">
                <a16:creationId xmlns:a16="http://schemas.microsoft.com/office/drawing/2014/main" id="{727B217B-9EF4-C909-5C4F-BB8176FB6EEF}"/>
              </a:ext>
            </a:extLst>
          </p:cNvPr>
          <p:cNvSpPr/>
          <p:nvPr/>
        </p:nvSpPr>
        <p:spPr>
          <a:xfrm>
            <a:off x="5498002" y="2147927"/>
            <a:ext cx="731456" cy="73145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D631EEF-E8DC-B3AD-B0E2-D7BF488AB104}"/>
              </a:ext>
            </a:extLst>
          </p:cNvPr>
          <p:cNvSpPr/>
          <p:nvPr/>
        </p:nvSpPr>
        <p:spPr>
          <a:xfrm>
            <a:off x="4170352" y="2148176"/>
            <a:ext cx="731456" cy="731456"/>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71C82A02-263D-D3B0-D4E4-E66431230011}"/>
              </a:ext>
            </a:extLst>
          </p:cNvPr>
          <p:cNvSpPr/>
          <p:nvPr/>
        </p:nvSpPr>
        <p:spPr>
          <a:xfrm>
            <a:off x="5376482" y="4618904"/>
            <a:ext cx="1439318"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Scheduler</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Digital creation tools</a:t>
            </a:r>
          </a:p>
        </p:txBody>
      </p:sp>
      <p:sp>
        <p:nvSpPr>
          <p:cNvPr id="49" name="Oval 48">
            <a:extLst>
              <a:ext uri="{FF2B5EF4-FFF2-40B4-BE49-F238E27FC236}">
                <a16:creationId xmlns:a16="http://schemas.microsoft.com/office/drawing/2014/main" id="{801846C7-6A0F-0405-F908-61BCB0658F2A}"/>
              </a:ext>
            </a:extLst>
          </p:cNvPr>
          <p:cNvSpPr/>
          <p:nvPr/>
        </p:nvSpPr>
        <p:spPr>
          <a:xfrm>
            <a:off x="2682617" y="3804391"/>
            <a:ext cx="455597" cy="455597"/>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ECA0339-FEA1-2D84-D750-4E097F40B8B8}"/>
              </a:ext>
            </a:extLst>
          </p:cNvPr>
          <p:cNvSpPr/>
          <p:nvPr/>
        </p:nvSpPr>
        <p:spPr>
          <a:xfrm>
            <a:off x="2665326" y="4522900"/>
            <a:ext cx="455597" cy="455597"/>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7699D671-B8A0-E22A-4517-BA5B58490BDD}"/>
              </a:ext>
            </a:extLst>
          </p:cNvPr>
          <p:cNvSpPr/>
          <p:nvPr/>
        </p:nvSpPr>
        <p:spPr>
          <a:xfrm>
            <a:off x="2682617" y="3030592"/>
            <a:ext cx="455597" cy="455597"/>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179D3A3-7674-EFFB-A93C-62ABB3578641}"/>
              </a:ext>
            </a:extLst>
          </p:cNvPr>
          <p:cNvSpPr/>
          <p:nvPr/>
        </p:nvSpPr>
        <p:spPr>
          <a:xfrm>
            <a:off x="2663206" y="5198475"/>
            <a:ext cx="455597" cy="455597"/>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CF9E8FD-2C17-9469-A57C-EF2B3C5E6FA1}"/>
              </a:ext>
            </a:extLst>
          </p:cNvPr>
          <p:cNvSpPr/>
          <p:nvPr/>
        </p:nvSpPr>
        <p:spPr>
          <a:xfrm>
            <a:off x="2674578" y="2270488"/>
            <a:ext cx="455597" cy="455597"/>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B84CD0A6-E587-5433-545A-B4C86BE37861}"/>
              </a:ext>
            </a:extLst>
          </p:cNvPr>
          <p:cNvSpPr/>
          <p:nvPr/>
        </p:nvSpPr>
        <p:spPr>
          <a:xfrm>
            <a:off x="2524990" y="6091713"/>
            <a:ext cx="1131411" cy="180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39712D8-B81E-6D47-1A28-1A864943DBB6}"/>
              </a:ext>
            </a:extLst>
          </p:cNvPr>
          <p:cNvSpPr/>
          <p:nvPr/>
        </p:nvSpPr>
        <p:spPr>
          <a:xfrm>
            <a:off x="3738847" y="6091713"/>
            <a:ext cx="2152835" cy="180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4A70E9E-4203-AF3E-F6B2-0C115935D0C7}"/>
              </a:ext>
            </a:extLst>
          </p:cNvPr>
          <p:cNvSpPr/>
          <p:nvPr/>
        </p:nvSpPr>
        <p:spPr>
          <a:xfrm>
            <a:off x="5967651" y="6091713"/>
            <a:ext cx="4561883" cy="180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1258ABA8-2666-5813-4020-C24750AF93D5}"/>
              </a:ext>
            </a:extLst>
          </p:cNvPr>
          <p:cNvSpPr/>
          <p:nvPr/>
        </p:nvSpPr>
        <p:spPr>
          <a:xfrm>
            <a:off x="5474929" y="1685208"/>
            <a:ext cx="1843553" cy="410882"/>
          </a:xfrm>
          <a:prstGeom prst="rect">
            <a:avLst/>
          </a:prstGeom>
        </p:spPr>
        <p:txBody>
          <a:bodyPr wrap="square">
            <a:spAutoFit/>
          </a:bodyPr>
          <a:lstStyle/>
          <a:p>
            <a:pPr>
              <a:lnSpc>
                <a:spcPct val="90000"/>
              </a:lnSpc>
              <a:defRPr spc="-90">
                <a:solidFill>
                  <a:srgbClr val="5E5E5E"/>
                </a:solidFill>
              </a:defRPr>
            </a:pPr>
            <a:r>
              <a:rPr lang="en-GB" sz="1400" b="1" spc="-100" err="1">
                <a:solidFill>
                  <a:srgbClr val="0F0F28"/>
                </a:solidFill>
                <a:latin typeface="Arial" panose="020B0604020202020204" pitchFamily="34" charset="0"/>
                <a:cs typeface="Arial" panose="020B0604020202020204" pitchFamily="34" charset="0"/>
              </a:rPr>
              <a:t>Autoscheduler</a:t>
            </a:r>
            <a:endParaRPr lang="en-GB" sz="1400" b="1" spc="-100">
              <a:solidFill>
                <a:srgbClr val="0F0F28"/>
              </a:solidFill>
              <a:latin typeface="Arial" panose="020B0604020202020204" pitchFamily="34" charset="0"/>
              <a:cs typeface="Arial" panose="020B0604020202020204" pitchFamily="34" charset="0"/>
            </a:endParaRP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Optimisation &amp; fairness engine</a:t>
            </a:r>
          </a:p>
        </p:txBody>
      </p:sp>
      <p:sp>
        <p:nvSpPr>
          <p:cNvPr id="58" name="Rectangle 57">
            <a:extLst>
              <a:ext uri="{FF2B5EF4-FFF2-40B4-BE49-F238E27FC236}">
                <a16:creationId xmlns:a16="http://schemas.microsoft.com/office/drawing/2014/main" id="{6FA20951-5209-5031-A94D-64581EC72C3A}"/>
              </a:ext>
            </a:extLst>
          </p:cNvPr>
          <p:cNvSpPr/>
          <p:nvPr/>
        </p:nvSpPr>
        <p:spPr>
          <a:xfrm>
            <a:off x="1112692" y="3814026"/>
            <a:ext cx="1550515" cy="28623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Colleague data</a:t>
            </a:r>
          </a:p>
        </p:txBody>
      </p:sp>
      <p:sp>
        <p:nvSpPr>
          <p:cNvPr id="59" name="Rectangle 58">
            <a:extLst>
              <a:ext uri="{FF2B5EF4-FFF2-40B4-BE49-F238E27FC236}">
                <a16:creationId xmlns:a16="http://schemas.microsoft.com/office/drawing/2014/main" id="{71696EF2-5718-7DD5-DED3-7FF4BBAE00E6}"/>
              </a:ext>
            </a:extLst>
          </p:cNvPr>
          <p:cNvSpPr/>
          <p:nvPr/>
        </p:nvSpPr>
        <p:spPr>
          <a:xfrm>
            <a:off x="1112691" y="3062584"/>
            <a:ext cx="1550515" cy="28623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Sales data</a:t>
            </a:r>
          </a:p>
        </p:txBody>
      </p:sp>
      <p:sp>
        <p:nvSpPr>
          <p:cNvPr id="60" name="Rectangle 59">
            <a:extLst>
              <a:ext uri="{FF2B5EF4-FFF2-40B4-BE49-F238E27FC236}">
                <a16:creationId xmlns:a16="http://schemas.microsoft.com/office/drawing/2014/main" id="{87B05FA2-DCEB-EDEA-42F3-B9F70BA57B95}"/>
              </a:ext>
            </a:extLst>
          </p:cNvPr>
          <p:cNvSpPr/>
          <p:nvPr/>
        </p:nvSpPr>
        <p:spPr>
          <a:xfrm>
            <a:off x="1112691" y="2305952"/>
            <a:ext cx="1550515" cy="28623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Demand data</a:t>
            </a:r>
          </a:p>
        </p:txBody>
      </p:sp>
      <p:sp>
        <p:nvSpPr>
          <p:cNvPr id="61" name="Rectangle 60">
            <a:extLst>
              <a:ext uri="{FF2B5EF4-FFF2-40B4-BE49-F238E27FC236}">
                <a16:creationId xmlns:a16="http://schemas.microsoft.com/office/drawing/2014/main" id="{81B15179-1286-7D59-5266-7D4FAE71C67F}"/>
              </a:ext>
            </a:extLst>
          </p:cNvPr>
          <p:cNvSpPr/>
          <p:nvPr/>
        </p:nvSpPr>
        <p:spPr>
          <a:xfrm>
            <a:off x="1112691" y="4568490"/>
            <a:ext cx="1550515" cy="28623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Labour budgets</a:t>
            </a:r>
          </a:p>
        </p:txBody>
      </p:sp>
      <p:sp>
        <p:nvSpPr>
          <p:cNvPr id="62" name="Rectangle 61">
            <a:extLst>
              <a:ext uri="{FF2B5EF4-FFF2-40B4-BE49-F238E27FC236}">
                <a16:creationId xmlns:a16="http://schemas.microsoft.com/office/drawing/2014/main" id="{DC456BD6-5EB7-4FC3-E714-B136ADA7F986}"/>
              </a:ext>
            </a:extLst>
          </p:cNvPr>
          <p:cNvSpPr/>
          <p:nvPr/>
        </p:nvSpPr>
        <p:spPr>
          <a:xfrm>
            <a:off x="1112691" y="5238340"/>
            <a:ext cx="1550515" cy="28623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Pay code data</a:t>
            </a:r>
          </a:p>
        </p:txBody>
      </p:sp>
      <p:sp>
        <p:nvSpPr>
          <p:cNvPr id="88" name="Rectangle 87">
            <a:extLst>
              <a:ext uri="{FF2B5EF4-FFF2-40B4-BE49-F238E27FC236}">
                <a16:creationId xmlns:a16="http://schemas.microsoft.com/office/drawing/2014/main" id="{B751BC58-300B-421A-6FA3-9D60E04BB4A8}"/>
              </a:ext>
            </a:extLst>
          </p:cNvPr>
          <p:cNvSpPr/>
          <p:nvPr/>
        </p:nvSpPr>
        <p:spPr>
          <a:xfrm>
            <a:off x="4131805" y="1678126"/>
            <a:ext cx="1439318" cy="410882"/>
          </a:xfrm>
          <a:prstGeom prst="rect">
            <a:avLst/>
          </a:prstGeom>
        </p:spPr>
        <p:txBody>
          <a:bodyPr wrap="square">
            <a:spAutoFit/>
          </a:bodyPr>
          <a:lstStyle/>
          <a:p>
            <a:pPr>
              <a:lnSpc>
                <a:spcPct val="90000"/>
              </a:lnSpc>
              <a:defRPr spc="-90">
                <a:solidFill>
                  <a:srgbClr val="5E5E5E"/>
                </a:solidFill>
              </a:defRPr>
            </a:pPr>
            <a:r>
              <a:rPr lang="en-GB" sz="1400" b="1" spc="-100">
                <a:solidFill>
                  <a:srgbClr val="0F0F28"/>
                </a:solidFill>
                <a:latin typeface="Arial" panose="020B0604020202020204" pitchFamily="34" charset="0"/>
                <a:cs typeface="Arial" panose="020B0604020202020204" pitchFamily="34" charset="0"/>
              </a:rPr>
              <a:t>Forecaster</a:t>
            </a:r>
          </a:p>
          <a:p>
            <a:pPr>
              <a:lnSpc>
                <a:spcPct val="90000"/>
              </a:lnSpc>
              <a:defRPr spc="-90">
                <a:solidFill>
                  <a:srgbClr val="5E5E5E"/>
                </a:solidFill>
              </a:defRPr>
            </a:pPr>
            <a:r>
              <a:rPr lang="en-GB" sz="900" spc="-10">
                <a:solidFill>
                  <a:srgbClr val="0F0F28"/>
                </a:solidFill>
                <a:latin typeface="Arial" panose="020B0604020202020204" pitchFamily="34" charset="0"/>
                <a:cs typeface="Arial" panose="020B0604020202020204" pitchFamily="34" charset="0"/>
              </a:rPr>
              <a:t>AI algorithms</a:t>
            </a:r>
          </a:p>
        </p:txBody>
      </p:sp>
      <p:sp>
        <p:nvSpPr>
          <p:cNvPr id="32" name="Oval 31">
            <a:extLst>
              <a:ext uri="{FF2B5EF4-FFF2-40B4-BE49-F238E27FC236}">
                <a16:creationId xmlns:a16="http://schemas.microsoft.com/office/drawing/2014/main" id="{BC67B7B7-6D99-A54B-EE33-3C702AD660F3}"/>
              </a:ext>
            </a:extLst>
          </p:cNvPr>
          <p:cNvSpPr/>
          <p:nvPr/>
        </p:nvSpPr>
        <p:spPr>
          <a:xfrm>
            <a:off x="8073011" y="4500543"/>
            <a:ext cx="455597" cy="455597"/>
          </a:xfrm>
          <a:prstGeom prst="ellipse">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2526">
            <a:extLst>
              <a:ext uri="{FF2B5EF4-FFF2-40B4-BE49-F238E27FC236}">
                <a16:creationId xmlns:a16="http://schemas.microsoft.com/office/drawing/2014/main" id="{859ECD95-0D21-E57E-FE2D-4BC18D1B3F0E}"/>
              </a:ext>
            </a:extLst>
          </p:cNvPr>
          <p:cNvSpPr/>
          <p:nvPr/>
        </p:nvSpPr>
        <p:spPr>
          <a:xfrm>
            <a:off x="8161145" y="4590180"/>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26" name="Shape 2616">
            <a:extLst>
              <a:ext uri="{FF2B5EF4-FFF2-40B4-BE49-F238E27FC236}">
                <a16:creationId xmlns:a16="http://schemas.microsoft.com/office/drawing/2014/main" id="{7991E878-9849-40D7-FC30-BCBF0115B11C}"/>
              </a:ext>
            </a:extLst>
          </p:cNvPr>
          <p:cNvSpPr/>
          <p:nvPr/>
        </p:nvSpPr>
        <p:spPr>
          <a:xfrm>
            <a:off x="2754854" y="3905190"/>
            <a:ext cx="279328" cy="253997"/>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89" name="Shape 2591">
            <a:extLst>
              <a:ext uri="{FF2B5EF4-FFF2-40B4-BE49-F238E27FC236}">
                <a16:creationId xmlns:a16="http://schemas.microsoft.com/office/drawing/2014/main" id="{4F17B8EC-25AE-15CA-DCED-DC6AD0E60B98}"/>
              </a:ext>
            </a:extLst>
          </p:cNvPr>
          <p:cNvSpPr/>
          <p:nvPr/>
        </p:nvSpPr>
        <p:spPr>
          <a:xfrm>
            <a:off x="5620177" y="2266894"/>
            <a:ext cx="496640" cy="496640"/>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90" name="Shape 2767">
            <a:extLst>
              <a:ext uri="{FF2B5EF4-FFF2-40B4-BE49-F238E27FC236}">
                <a16:creationId xmlns:a16="http://schemas.microsoft.com/office/drawing/2014/main" id="{A26F88FE-BC2E-47ED-8B9B-1F9DA982C78A}"/>
              </a:ext>
            </a:extLst>
          </p:cNvPr>
          <p:cNvSpPr/>
          <p:nvPr/>
        </p:nvSpPr>
        <p:spPr>
          <a:xfrm>
            <a:off x="8164635" y="3106187"/>
            <a:ext cx="279328" cy="279328"/>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93" name="Shape 2546">
            <a:extLst>
              <a:ext uri="{FF2B5EF4-FFF2-40B4-BE49-F238E27FC236}">
                <a16:creationId xmlns:a16="http://schemas.microsoft.com/office/drawing/2014/main" id="{613A8688-FF93-F592-1BC9-46C4F09EEB4E}"/>
              </a:ext>
            </a:extLst>
          </p:cNvPr>
          <p:cNvSpPr/>
          <p:nvPr/>
        </p:nvSpPr>
        <p:spPr>
          <a:xfrm>
            <a:off x="2749974" y="2373887"/>
            <a:ext cx="279328" cy="228541"/>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95" name="Shape 2621">
            <a:extLst>
              <a:ext uri="{FF2B5EF4-FFF2-40B4-BE49-F238E27FC236}">
                <a16:creationId xmlns:a16="http://schemas.microsoft.com/office/drawing/2014/main" id="{B3196B93-C6AF-F2A6-81C3-250BA50A16D0}"/>
              </a:ext>
            </a:extLst>
          </p:cNvPr>
          <p:cNvSpPr/>
          <p:nvPr/>
        </p:nvSpPr>
        <p:spPr>
          <a:xfrm>
            <a:off x="4306006" y="2362556"/>
            <a:ext cx="462500" cy="294318"/>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96" name="Rectangle 95">
            <a:extLst>
              <a:ext uri="{FF2B5EF4-FFF2-40B4-BE49-F238E27FC236}">
                <a16:creationId xmlns:a16="http://schemas.microsoft.com/office/drawing/2014/main" id="{37147F18-E702-6FB4-12C2-C721B40FBCEE}"/>
              </a:ext>
            </a:extLst>
          </p:cNvPr>
          <p:cNvSpPr/>
          <p:nvPr/>
        </p:nvSpPr>
        <p:spPr>
          <a:xfrm>
            <a:off x="2589339" y="6073222"/>
            <a:ext cx="897682" cy="216982"/>
          </a:xfrm>
          <a:prstGeom prst="rect">
            <a:avLst/>
          </a:prstGeom>
        </p:spPr>
        <p:txBody>
          <a:bodyPr wrap="none">
            <a:spAutoFit/>
          </a:bodyPr>
          <a:lstStyle/>
          <a:p>
            <a:pPr>
              <a:lnSpc>
                <a:spcPct val="90000"/>
              </a:lnSpc>
              <a:defRPr spc="-90">
                <a:solidFill>
                  <a:srgbClr val="5E5E5E"/>
                </a:solidFill>
              </a:defRPr>
            </a:pPr>
            <a:r>
              <a:rPr lang="en-GB" sz="900" spc="-10">
                <a:solidFill>
                  <a:schemeClr val="bg1"/>
                </a:solidFill>
                <a:latin typeface="Arial" panose="020B0604020202020204" pitchFamily="34" charset="0"/>
                <a:cs typeface="Arial" panose="020B0604020202020204" pitchFamily="34" charset="0"/>
              </a:rPr>
              <a:t>Your solutions</a:t>
            </a:r>
          </a:p>
        </p:txBody>
      </p:sp>
      <p:cxnSp>
        <p:nvCxnSpPr>
          <p:cNvPr id="98" name="Straight Connector 97">
            <a:extLst>
              <a:ext uri="{FF2B5EF4-FFF2-40B4-BE49-F238E27FC236}">
                <a16:creationId xmlns:a16="http://schemas.microsoft.com/office/drawing/2014/main" id="{EDFEAF4C-2F55-80DC-ADC8-4745C17A2B70}"/>
              </a:ext>
            </a:extLst>
          </p:cNvPr>
          <p:cNvCxnSpPr/>
          <p:nvPr/>
        </p:nvCxnSpPr>
        <p:spPr>
          <a:xfrm>
            <a:off x="3701371" y="1685208"/>
            <a:ext cx="0" cy="49528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6DA0A054-E1E2-D1C8-4CEA-4EA170C71FDC}"/>
              </a:ext>
            </a:extLst>
          </p:cNvPr>
          <p:cNvSpPr/>
          <p:nvPr/>
        </p:nvSpPr>
        <p:spPr>
          <a:xfrm>
            <a:off x="4256104" y="6090851"/>
            <a:ext cx="995144" cy="216982"/>
          </a:xfrm>
          <a:prstGeom prst="rect">
            <a:avLst/>
          </a:prstGeom>
        </p:spPr>
        <p:txBody>
          <a:bodyPr wrap="none">
            <a:spAutoFit/>
          </a:bodyPr>
          <a:lstStyle/>
          <a:p>
            <a:pPr>
              <a:lnSpc>
                <a:spcPct val="90000"/>
              </a:lnSpc>
              <a:defRPr spc="-90">
                <a:solidFill>
                  <a:srgbClr val="5E5E5E"/>
                </a:solidFill>
              </a:defRPr>
            </a:pPr>
            <a:r>
              <a:rPr lang="en-GB" sz="900" spc="-10">
                <a:solidFill>
                  <a:schemeClr val="bg1"/>
                </a:solidFill>
                <a:latin typeface="Arial" panose="020B0604020202020204" pitchFamily="34" charset="0"/>
                <a:cs typeface="Arial" panose="020B0604020202020204" pitchFamily="34" charset="0"/>
              </a:rPr>
              <a:t>Optimised WFM</a:t>
            </a:r>
          </a:p>
        </p:txBody>
      </p:sp>
      <p:sp>
        <p:nvSpPr>
          <p:cNvPr id="100" name="Rectangle 99">
            <a:extLst>
              <a:ext uri="{FF2B5EF4-FFF2-40B4-BE49-F238E27FC236}">
                <a16:creationId xmlns:a16="http://schemas.microsoft.com/office/drawing/2014/main" id="{22A9B0BF-76D7-C6BA-18A8-D2FA64F69FBB}"/>
              </a:ext>
            </a:extLst>
          </p:cNvPr>
          <p:cNvSpPr/>
          <p:nvPr/>
        </p:nvSpPr>
        <p:spPr>
          <a:xfrm>
            <a:off x="7799751" y="6083933"/>
            <a:ext cx="732252" cy="216982"/>
          </a:xfrm>
          <a:prstGeom prst="rect">
            <a:avLst/>
          </a:prstGeom>
        </p:spPr>
        <p:txBody>
          <a:bodyPr wrap="none">
            <a:spAutoFit/>
          </a:bodyPr>
          <a:lstStyle/>
          <a:p>
            <a:pPr>
              <a:lnSpc>
                <a:spcPct val="90000"/>
              </a:lnSpc>
              <a:defRPr spc="-90">
                <a:solidFill>
                  <a:srgbClr val="5E5E5E"/>
                </a:solidFill>
              </a:defRPr>
            </a:pPr>
            <a:r>
              <a:rPr lang="en-GB" sz="900" spc="-10">
                <a:solidFill>
                  <a:schemeClr val="bg1"/>
                </a:solidFill>
                <a:latin typeface="Arial" panose="020B0604020202020204" pitchFamily="34" charset="0"/>
                <a:cs typeface="Arial" panose="020B0604020202020204" pitchFamily="34" charset="0"/>
              </a:rPr>
              <a:t>Core WFM</a:t>
            </a:r>
          </a:p>
        </p:txBody>
      </p:sp>
      <p:cxnSp>
        <p:nvCxnSpPr>
          <p:cNvPr id="101" name="Straight Connector 100">
            <a:extLst>
              <a:ext uri="{FF2B5EF4-FFF2-40B4-BE49-F238E27FC236}">
                <a16:creationId xmlns:a16="http://schemas.microsoft.com/office/drawing/2014/main" id="{CC13B4CA-63BC-538C-89C2-90C747FFC050}"/>
              </a:ext>
            </a:extLst>
          </p:cNvPr>
          <p:cNvCxnSpPr>
            <a:cxnSpLocks/>
            <a:stCxn id="23" idx="6"/>
          </p:cNvCxnSpPr>
          <p:nvPr/>
        </p:nvCxnSpPr>
        <p:spPr>
          <a:xfrm flipV="1">
            <a:off x="6400598" y="2505353"/>
            <a:ext cx="1690444" cy="1411665"/>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4" name="Shape 2835">
            <a:extLst>
              <a:ext uri="{FF2B5EF4-FFF2-40B4-BE49-F238E27FC236}">
                <a16:creationId xmlns:a16="http://schemas.microsoft.com/office/drawing/2014/main" id="{ACE6F3BF-35E7-438A-23BF-CED5C479272A}"/>
              </a:ext>
            </a:extLst>
          </p:cNvPr>
          <p:cNvSpPr>
            <a:spLocks noChangeAspect="1"/>
          </p:cNvSpPr>
          <p:nvPr/>
        </p:nvSpPr>
        <p:spPr>
          <a:xfrm>
            <a:off x="8172297" y="2357886"/>
            <a:ext cx="252000" cy="252000"/>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107" name="TextBox 106">
            <a:extLst>
              <a:ext uri="{FF2B5EF4-FFF2-40B4-BE49-F238E27FC236}">
                <a16:creationId xmlns:a16="http://schemas.microsoft.com/office/drawing/2014/main" id="{6D2AA2A8-FE68-C5FE-854D-4873F6227C54}"/>
              </a:ext>
            </a:extLst>
          </p:cNvPr>
          <p:cNvSpPr txBox="1"/>
          <p:nvPr/>
        </p:nvSpPr>
        <p:spPr>
          <a:xfrm>
            <a:off x="893516" y="540069"/>
            <a:ext cx="7784665" cy="861774"/>
          </a:xfrm>
          <a:prstGeom prst="rect">
            <a:avLst/>
          </a:prstGeom>
          <a:noFill/>
        </p:spPr>
        <p:txBody>
          <a:bodyPr wrap="square" lIns="91440" tIns="45720" rIns="91440" bIns="45720" rtlCol="0" anchor="t">
            <a:spAutoFit/>
          </a:bodyPr>
          <a:lstStyle/>
          <a:p>
            <a:r>
              <a:rPr lang="en-GB" sz="5000" b="1" spc="-150" dirty="0">
                <a:solidFill>
                  <a:srgbClr val="0F0F28"/>
                </a:solidFill>
                <a:latin typeface="Arial"/>
                <a:cs typeface="Arial"/>
              </a:rPr>
              <a:t>Our solution ecosystem.</a:t>
            </a:r>
            <a:endParaRPr lang="en-GB" sz="5000" b="1" spc="-150" dirty="0">
              <a:solidFill>
                <a:srgbClr val="0F0F28"/>
              </a:solidFill>
              <a:latin typeface="Arial" panose="020B0604020202020204" pitchFamily="34" charset="0"/>
              <a:cs typeface="Arial" panose="020B0604020202020204" pitchFamily="34" charset="0"/>
            </a:endParaRPr>
          </a:p>
        </p:txBody>
      </p:sp>
      <p:pic>
        <p:nvPicPr>
          <p:cNvPr id="5" name="Graphic 4" descr="Piggy Bank with solid fill">
            <a:extLst>
              <a:ext uri="{FF2B5EF4-FFF2-40B4-BE49-F238E27FC236}">
                <a16:creationId xmlns:a16="http://schemas.microsoft.com/office/drawing/2014/main" id="{8230DDB7-2F4A-B24C-7924-B5AC73A702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2936" y="4577884"/>
            <a:ext cx="331891" cy="331891"/>
          </a:xfrm>
          <a:prstGeom prst="rect">
            <a:avLst/>
          </a:prstGeom>
        </p:spPr>
      </p:pic>
      <p:pic>
        <p:nvPicPr>
          <p:cNvPr id="7" name="Graphic 6" descr="Bank check outline">
            <a:extLst>
              <a:ext uri="{FF2B5EF4-FFF2-40B4-BE49-F238E27FC236}">
                <a16:creationId xmlns:a16="http://schemas.microsoft.com/office/drawing/2014/main" id="{9BC1D525-4347-70A5-08F5-25AC833180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9498" y="5259824"/>
            <a:ext cx="329291" cy="329291"/>
          </a:xfrm>
          <a:prstGeom prst="rect">
            <a:avLst/>
          </a:prstGeom>
        </p:spPr>
      </p:pic>
      <p:pic>
        <p:nvPicPr>
          <p:cNvPr id="11" name="Graphic 10" descr="Exponential Graph with solid fill">
            <a:extLst>
              <a:ext uri="{FF2B5EF4-FFF2-40B4-BE49-F238E27FC236}">
                <a16:creationId xmlns:a16="http://schemas.microsoft.com/office/drawing/2014/main" id="{885924E8-C3ED-7781-5F18-A8517EDB45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51618" y="3075162"/>
            <a:ext cx="339077" cy="339077"/>
          </a:xfrm>
          <a:prstGeom prst="rect">
            <a:avLst/>
          </a:prstGeom>
        </p:spPr>
      </p:pic>
    </p:spTree>
    <p:extLst>
      <p:ext uri="{BB962C8B-B14F-4D97-AF65-F5344CB8AC3E}">
        <p14:creationId xmlns:p14="http://schemas.microsoft.com/office/powerpoint/2010/main" val="39154020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2"/>
          <p:cNvSpPr txBox="1">
            <a:spLocks/>
          </p:cNvSpPr>
          <p:nvPr/>
        </p:nvSpPr>
        <p:spPr>
          <a:xfrm>
            <a:off x="0" y="3202479"/>
            <a:ext cx="12192000" cy="3655521"/>
          </a:xfrm>
          <a:prstGeom prst="rect">
            <a:avLst/>
          </a:prstGeom>
          <a:solidFill>
            <a:srgbClr val="FF0046"/>
          </a:solidFill>
          <a:effectLst/>
        </p:spPr>
        <p:txBody>
          <a:bodyPr anchor="ctr"/>
          <a:lstStyle>
            <a:lvl1pPr marL="0" indent="0" algn="ctr" defTabSz="914400" rtl="0" eaLnBrk="1" latinLnBrk="0" hangingPunct="1">
              <a:lnSpc>
                <a:spcPct val="90000"/>
              </a:lnSpc>
              <a:spcBef>
                <a:spcPts val="1000"/>
              </a:spcBef>
              <a:buFont typeface="Arial"/>
              <a:buNone/>
              <a:defRPr sz="1600" b="0" i="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4" name="TextBox 3"/>
          <p:cNvSpPr txBox="1"/>
          <p:nvPr/>
        </p:nvSpPr>
        <p:spPr>
          <a:xfrm>
            <a:off x="445854"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01.</a:t>
            </a:r>
          </a:p>
        </p:txBody>
      </p:sp>
      <p:sp>
        <p:nvSpPr>
          <p:cNvPr id="5" name="TextBox 4"/>
          <p:cNvSpPr txBox="1"/>
          <p:nvPr/>
        </p:nvSpPr>
        <p:spPr>
          <a:xfrm>
            <a:off x="445855" y="2551605"/>
            <a:ext cx="1565826"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dirty="0">
                <a:solidFill>
                  <a:srgbClr val="0F0F28"/>
                </a:solidFill>
                <a:latin typeface="Arial" panose="020B0604020202020204" pitchFamily="34" charset="0"/>
                <a:cs typeface="Arial" panose="020B0604020202020204" pitchFamily="34" charset="0"/>
              </a:rPr>
              <a:t>We understand complex retail </a:t>
            </a:r>
          </a:p>
        </p:txBody>
      </p:sp>
      <p:sp>
        <p:nvSpPr>
          <p:cNvPr id="7" name="TextBox 6"/>
          <p:cNvSpPr txBox="1"/>
          <p:nvPr/>
        </p:nvSpPr>
        <p:spPr>
          <a:xfrm>
            <a:off x="445854" y="3504549"/>
            <a:ext cx="1637108" cy="1421608"/>
          </a:xfrm>
          <a:prstGeom prst="rect">
            <a:avLst/>
          </a:prstGeom>
          <a:noFill/>
        </p:spPr>
        <p:txBody>
          <a:bodyPr wrap="square" lIns="0" tIns="0" rIns="91440" bIns="0" rtlCol="0">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Over 60% of our customers are UK in retail. We live and breathe it. </a:t>
            </a:r>
            <a:r>
              <a:rPr lang="en-US" sz="900" dirty="0" err="1">
                <a:solidFill>
                  <a:schemeClr val="bg1"/>
                </a:solidFill>
                <a:latin typeface="Arial" panose="020B0604020202020204" pitchFamily="34" charset="0"/>
                <a:ea typeface="Roboto Light" charset="0"/>
                <a:cs typeface="Arial" panose="020B0604020202020204" pitchFamily="34" charset="0"/>
              </a:rPr>
              <a:t>Rotageek</a:t>
            </a:r>
            <a:r>
              <a:rPr lang="en-US" sz="900" dirty="0">
                <a:solidFill>
                  <a:schemeClr val="bg1"/>
                </a:solidFill>
                <a:latin typeface="Arial" panose="020B0604020202020204" pitchFamily="34" charset="0"/>
                <a:ea typeface="Roboto Light" charset="0"/>
                <a:cs typeface="Arial" panose="020B0604020202020204" pitchFamily="34" charset="0"/>
              </a:rPr>
              <a:t> was created for retail out of the box which makes it quicker and easier to implement as it doesn’t need to be re-configured. </a:t>
            </a:r>
          </a:p>
        </p:txBody>
      </p:sp>
      <p:sp>
        <p:nvSpPr>
          <p:cNvPr id="9" name="TextBox 8"/>
          <p:cNvSpPr txBox="1"/>
          <p:nvPr/>
        </p:nvSpPr>
        <p:spPr>
          <a:xfrm>
            <a:off x="2370127"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02.</a:t>
            </a:r>
          </a:p>
        </p:txBody>
      </p:sp>
      <p:sp>
        <p:nvSpPr>
          <p:cNvPr id="12" name="TextBox 11"/>
          <p:cNvSpPr txBox="1"/>
          <p:nvPr/>
        </p:nvSpPr>
        <p:spPr>
          <a:xfrm>
            <a:off x="2343029" y="3488418"/>
            <a:ext cx="1716456" cy="1601657"/>
          </a:xfrm>
          <a:prstGeom prst="rect">
            <a:avLst/>
          </a:prstGeom>
          <a:noFill/>
        </p:spPr>
        <p:txBody>
          <a:bodyPr wrap="square" lIns="0" tIns="0" rIns="91440" bIns="0" rtlCol="0">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With Rotageek there are no surprises. Upgrades in our solution are included as standard so you’ll always have the best experience of digital scheduling with us and be able to create </a:t>
            </a:r>
            <a:r>
              <a:rPr lang="en-US" sz="900" dirty="0" err="1">
                <a:solidFill>
                  <a:schemeClr val="bg1"/>
                </a:solidFill>
                <a:latin typeface="Arial" panose="020B0604020202020204" pitchFamily="34" charset="0"/>
                <a:ea typeface="Roboto Light" charset="0"/>
                <a:cs typeface="Arial" panose="020B0604020202020204" pitchFamily="34" charset="0"/>
              </a:rPr>
              <a:t>optimised</a:t>
            </a:r>
            <a:r>
              <a:rPr lang="en-US" sz="900" dirty="0">
                <a:solidFill>
                  <a:schemeClr val="bg1"/>
                </a:solidFill>
                <a:latin typeface="Arial" panose="020B0604020202020204" pitchFamily="34" charset="0"/>
                <a:ea typeface="Roboto Light" charset="0"/>
                <a:cs typeface="Arial" panose="020B0604020202020204" pitchFamily="34" charset="0"/>
              </a:rPr>
              <a:t> </a:t>
            </a:r>
            <a:r>
              <a:rPr lang="en-US" sz="900" dirty="0" err="1">
                <a:solidFill>
                  <a:schemeClr val="bg1"/>
                </a:solidFill>
                <a:latin typeface="Arial" panose="020B0604020202020204" pitchFamily="34" charset="0"/>
                <a:ea typeface="Roboto Light" charset="0"/>
                <a:cs typeface="Arial" panose="020B0604020202020204" pitchFamily="34" charset="0"/>
              </a:rPr>
              <a:t>rotas</a:t>
            </a:r>
            <a:r>
              <a:rPr lang="en-US" sz="900" dirty="0">
                <a:solidFill>
                  <a:schemeClr val="bg1"/>
                </a:solidFill>
                <a:latin typeface="Arial" panose="020B0604020202020204" pitchFamily="34" charset="0"/>
                <a:ea typeface="Roboto Light" charset="0"/>
                <a:cs typeface="Arial" panose="020B0604020202020204" pitchFamily="34" charset="0"/>
              </a:rPr>
              <a:t> to meet your changing customer demand.</a:t>
            </a:r>
          </a:p>
        </p:txBody>
      </p:sp>
      <p:sp>
        <p:nvSpPr>
          <p:cNvPr id="14" name="TextBox 13"/>
          <p:cNvSpPr txBox="1"/>
          <p:nvPr/>
        </p:nvSpPr>
        <p:spPr>
          <a:xfrm>
            <a:off x="4319552"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03.</a:t>
            </a:r>
          </a:p>
        </p:txBody>
      </p:sp>
      <p:cxnSp>
        <p:nvCxnSpPr>
          <p:cNvPr id="16" name="Straight Connector 15"/>
          <p:cNvCxnSpPr>
            <a:cxnSpLocks/>
          </p:cNvCxnSpPr>
          <p:nvPr/>
        </p:nvCxnSpPr>
        <p:spPr>
          <a:xfrm>
            <a:off x="445853"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19552" y="3488418"/>
            <a:ext cx="1637108" cy="2862002"/>
          </a:xfrm>
          <a:prstGeom prst="rect">
            <a:avLst/>
          </a:prstGeom>
          <a:noFill/>
        </p:spPr>
        <p:txBody>
          <a:bodyPr wrap="square" lIns="0" tIns="0" rIns="91440" bIns="0" rtlCol="0">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You’ve heard it before…but our customers really are at the heart of what we do. We’re constantly listening to their needs and wants, so that our solution solves their WFM challenges. Our Customer Success Managers hold quarterly meetings with key stakeholders and we have an instant feedback tool in our solution that all users can access. Not to mention our independently highly rated support and soaring 27.9 NPS score!</a:t>
            </a:r>
          </a:p>
        </p:txBody>
      </p:sp>
      <p:sp>
        <p:nvSpPr>
          <p:cNvPr id="19" name="TextBox 18"/>
          <p:cNvSpPr txBox="1"/>
          <p:nvPr/>
        </p:nvSpPr>
        <p:spPr>
          <a:xfrm>
            <a:off x="6226806"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04.</a:t>
            </a:r>
          </a:p>
        </p:txBody>
      </p:sp>
      <p:cxnSp>
        <p:nvCxnSpPr>
          <p:cNvPr id="21" name="Straight Connector 20"/>
          <p:cNvCxnSpPr>
            <a:cxnSpLocks/>
          </p:cNvCxnSpPr>
          <p:nvPr/>
        </p:nvCxnSpPr>
        <p:spPr>
          <a:xfrm>
            <a:off x="2370127"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16727" y="3488418"/>
            <a:ext cx="1716456" cy="1241558"/>
          </a:xfrm>
          <a:prstGeom prst="rect">
            <a:avLst/>
          </a:prstGeom>
          <a:noFill/>
        </p:spPr>
        <p:txBody>
          <a:bodyPr wrap="square" lIns="0" tIns="0" rIns="91440" bIns="0" rtlCol="0" anchor="t">
            <a:spAutoFit/>
          </a:bodyPr>
          <a:lstStyle/>
          <a:p>
            <a:pPr>
              <a:lnSpc>
                <a:spcPct val="130000"/>
              </a:lnSpc>
            </a:pPr>
            <a:r>
              <a:rPr lang="en-US" sz="900" dirty="0">
                <a:solidFill>
                  <a:schemeClr val="bg1"/>
                </a:solidFill>
                <a:latin typeface="Arial"/>
                <a:ea typeface="Roboto Light"/>
                <a:cs typeface="Arial"/>
              </a:rPr>
              <a:t>Our priority lies here in the UK, with our strong UK customer base, The way we develop the solution, is with UK retail in mind, all product decisions happen here in the UK, with our UK customers firmly in mind. </a:t>
            </a:r>
            <a:endParaRPr lang="en-US" sz="900" dirty="0">
              <a:solidFill>
                <a:schemeClr val="bg1"/>
              </a:solidFill>
              <a:latin typeface="Arial" panose="020B0604020202020204" pitchFamily="34" charset="0"/>
              <a:ea typeface="Roboto Light" charset="0"/>
              <a:cs typeface="Arial" panose="020B0604020202020204" pitchFamily="34" charset="0"/>
            </a:endParaRPr>
          </a:p>
        </p:txBody>
      </p:sp>
      <p:sp>
        <p:nvSpPr>
          <p:cNvPr id="24" name="TextBox 23"/>
          <p:cNvSpPr txBox="1"/>
          <p:nvPr/>
        </p:nvSpPr>
        <p:spPr>
          <a:xfrm>
            <a:off x="8178512"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05.</a:t>
            </a:r>
          </a:p>
        </p:txBody>
      </p:sp>
      <p:cxnSp>
        <p:nvCxnSpPr>
          <p:cNvPr id="26" name="Straight Connector 25"/>
          <p:cNvCxnSpPr>
            <a:cxnSpLocks/>
          </p:cNvCxnSpPr>
          <p:nvPr/>
        </p:nvCxnSpPr>
        <p:spPr>
          <a:xfrm>
            <a:off x="4319552"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193250" y="3488418"/>
            <a:ext cx="1716456" cy="1781706"/>
          </a:xfrm>
          <a:prstGeom prst="rect">
            <a:avLst/>
          </a:prstGeom>
          <a:noFill/>
        </p:spPr>
        <p:txBody>
          <a:bodyPr wrap="square" lIns="0" tIns="0" rIns="91440" bIns="0" rtlCol="0" anchor="t">
            <a:spAutoFit/>
          </a:bodyPr>
          <a:lstStyle/>
          <a:p>
            <a:pPr>
              <a:lnSpc>
                <a:spcPct val="130000"/>
              </a:lnSpc>
            </a:pPr>
            <a:r>
              <a:rPr lang="en-US" sz="900">
                <a:solidFill>
                  <a:schemeClr val="bg1"/>
                </a:solidFill>
                <a:latin typeface="Arial"/>
                <a:ea typeface="Roboto Light"/>
                <a:cs typeface="Arial"/>
              </a:rPr>
              <a:t>This isn’t our first rodeo! We will use our years of experience implementing WFM at scale with mid-market and enterprise size retailers to share best practice and do the heavy-lifting.  We’ve walked this path many times and have learned from mistakes others have made in the past.</a:t>
            </a:r>
          </a:p>
        </p:txBody>
      </p:sp>
      <p:grpSp>
        <p:nvGrpSpPr>
          <p:cNvPr id="30" name="Group 29"/>
          <p:cNvGrpSpPr/>
          <p:nvPr/>
        </p:nvGrpSpPr>
        <p:grpSpPr>
          <a:xfrm rot="5400000">
            <a:off x="566589" y="199320"/>
            <a:ext cx="89313" cy="330784"/>
            <a:chOff x="1569366" y="5427922"/>
            <a:chExt cx="89313" cy="330784"/>
          </a:xfrm>
        </p:grpSpPr>
        <p:cxnSp>
          <p:nvCxnSpPr>
            <p:cNvPr id="31" name="Straight Connector 30"/>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riangle 31"/>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45854" y="581425"/>
            <a:ext cx="7487330" cy="590931"/>
          </a:xfrm>
          <a:prstGeom prst="rect">
            <a:avLst/>
          </a:prstGeom>
          <a:noFill/>
        </p:spPr>
        <p:txBody>
          <a:bodyPr wrap="square" lIns="0" rIns="0" rtlCol="0">
            <a:spAutoFit/>
          </a:bodyPr>
          <a:lstStyle/>
          <a:p>
            <a:pPr>
              <a:lnSpc>
                <a:spcPct val="90000"/>
              </a:lnSpc>
            </a:pPr>
            <a:r>
              <a:rPr lang="en-US" sz="3600" b="1" spc="-150">
                <a:solidFill>
                  <a:srgbClr val="FF0046"/>
                </a:solidFill>
                <a:latin typeface="Arial" panose="020B0604020202020204" pitchFamily="34" charset="0"/>
                <a:cs typeface="Arial" panose="020B0604020202020204" pitchFamily="34" charset="0"/>
              </a:rPr>
              <a:t>What makes </a:t>
            </a:r>
            <a:r>
              <a:rPr lang="en-US" sz="3600" b="1" spc="-150" err="1">
                <a:solidFill>
                  <a:srgbClr val="FF0046"/>
                </a:solidFill>
                <a:latin typeface="Arial" panose="020B0604020202020204" pitchFamily="34" charset="0"/>
                <a:cs typeface="Arial" panose="020B0604020202020204" pitchFamily="34" charset="0"/>
              </a:rPr>
              <a:t>Rotageek</a:t>
            </a:r>
            <a:r>
              <a:rPr lang="en-US" sz="3600" b="1" spc="-150">
                <a:solidFill>
                  <a:srgbClr val="FF0046"/>
                </a:solidFill>
                <a:latin typeface="Arial" panose="020B0604020202020204" pitchFamily="34" charset="0"/>
                <a:cs typeface="Arial" panose="020B0604020202020204" pitchFamily="34" charset="0"/>
              </a:rPr>
              <a:t> different?</a:t>
            </a:r>
          </a:p>
        </p:txBody>
      </p:sp>
      <p:sp>
        <p:nvSpPr>
          <p:cNvPr id="34" name="TextBox 33">
            <a:extLst>
              <a:ext uri="{FF2B5EF4-FFF2-40B4-BE49-F238E27FC236}">
                <a16:creationId xmlns:a16="http://schemas.microsoft.com/office/drawing/2014/main" id="{6FAC546A-63C9-3E10-4ACA-405FD3EFAA22}"/>
              </a:ext>
            </a:extLst>
          </p:cNvPr>
          <p:cNvSpPr txBox="1"/>
          <p:nvPr/>
        </p:nvSpPr>
        <p:spPr>
          <a:xfrm>
            <a:off x="10169775" y="3498718"/>
            <a:ext cx="1716456" cy="2141805"/>
          </a:xfrm>
          <a:prstGeom prst="rect">
            <a:avLst/>
          </a:prstGeom>
          <a:noFill/>
        </p:spPr>
        <p:txBody>
          <a:bodyPr wrap="square" lIns="0" tIns="0" rIns="91440" bIns="0" rtlCol="0" anchor="t">
            <a:spAutoFit/>
          </a:bodyPr>
          <a:lstStyle/>
          <a:p>
            <a:pPr>
              <a:lnSpc>
                <a:spcPct val="130000"/>
              </a:lnSpc>
            </a:pPr>
            <a:r>
              <a:rPr lang="en-US" sz="900" dirty="0">
                <a:solidFill>
                  <a:schemeClr val="bg1"/>
                </a:solidFill>
                <a:latin typeface="Arial"/>
                <a:ea typeface="Roboto Light"/>
                <a:cs typeface="Arial"/>
              </a:rPr>
              <a:t>We respect the fact that 99% of our users are going to be store managers and front-line employees. Moving away from spreadsheets, manual processes or legacy systems is a significant change for you, so we appreciate adoption can be tough. Therefore, it makes it even more important that the system you choose is easy on the eye and  easy to use.</a:t>
            </a:r>
          </a:p>
        </p:txBody>
      </p:sp>
      <p:sp>
        <p:nvSpPr>
          <p:cNvPr id="35" name="TextBox 34">
            <a:extLst>
              <a:ext uri="{FF2B5EF4-FFF2-40B4-BE49-F238E27FC236}">
                <a16:creationId xmlns:a16="http://schemas.microsoft.com/office/drawing/2014/main" id="{083DE849-A74D-CC5F-864C-3C4F3E6E8C2B}"/>
              </a:ext>
            </a:extLst>
          </p:cNvPr>
          <p:cNvSpPr txBox="1"/>
          <p:nvPr/>
        </p:nvSpPr>
        <p:spPr>
          <a:xfrm>
            <a:off x="10169775"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06.</a:t>
            </a:r>
          </a:p>
        </p:txBody>
      </p:sp>
      <p:sp>
        <p:nvSpPr>
          <p:cNvPr id="37" name="TextBox 36">
            <a:extLst>
              <a:ext uri="{FF2B5EF4-FFF2-40B4-BE49-F238E27FC236}">
                <a16:creationId xmlns:a16="http://schemas.microsoft.com/office/drawing/2014/main" id="{A75E730C-0FF0-6ACE-890E-5F2E4BFC1EC0}"/>
              </a:ext>
            </a:extLst>
          </p:cNvPr>
          <p:cNvSpPr txBox="1"/>
          <p:nvPr/>
        </p:nvSpPr>
        <p:spPr>
          <a:xfrm>
            <a:off x="2343029" y="2551605"/>
            <a:ext cx="1565826" cy="289310"/>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No Surprises</a:t>
            </a:r>
          </a:p>
        </p:txBody>
      </p:sp>
      <p:sp>
        <p:nvSpPr>
          <p:cNvPr id="38" name="TextBox 37">
            <a:extLst>
              <a:ext uri="{FF2B5EF4-FFF2-40B4-BE49-F238E27FC236}">
                <a16:creationId xmlns:a16="http://schemas.microsoft.com/office/drawing/2014/main" id="{57BAC908-2768-5D4D-362F-C9F3278B4737}"/>
              </a:ext>
            </a:extLst>
          </p:cNvPr>
          <p:cNvSpPr txBox="1"/>
          <p:nvPr/>
        </p:nvSpPr>
        <p:spPr>
          <a:xfrm>
            <a:off x="4319552" y="2551605"/>
            <a:ext cx="1238530"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Customer Led</a:t>
            </a:r>
          </a:p>
        </p:txBody>
      </p:sp>
      <p:sp>
        <p:nvSpPr>
          <p:cNvPr id="39" name="TextBox 38">
            <a:extLst>
              <a:ext uri="{FF2B5EF4-FFF2-40B4-BE49-F238E27FC236}">
                <a16:creationId xmlns:a16="http://schemas.microsoft.com/office/drawing/2014/main" id="{72B30B0F-DBF2-DFCB-E1AC-73E45732FE3E}"/>
              </a:ext>
            </a:extLst>
          </p:cNvPr>
          <p:cNvSpPr txBox="1"/>
          <p:nvPr/>
        </p:nvSpPr>
        <p:spPr>
          <a:xfrm>
            <a:off x="6226806" y="2551605"/>
            <a:ext cx="1565826"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UK Headquarters </a:t>
            </a:r>
          </a:p>
        </p:txBody>
      </p:sp>
      <p:sp>
        <p:nvSpPr>
          <p:cNvPr id="40" name="TextBox 39">
            <a:extLst>
              <a:ext uri="{FF2B5EF4-FFF2-40B4-BE49-F238E27FC236}">
                <a16:creationId xmlns:a16="http://schemas.microsoft.com/office/drawing/2014/main" id="{4959AEE1-FF62-7CB1-218E-088DC1731F2A}"/>
              </a:ext>
            </a:extLst>
          </p:cNvPr>
          <p:cNvSpPr txBox="1"/>
          <p:nvPr/>
        </p:nvSpPr>
        <p:spPr>
          <a:xfrm>
            <a:off x="8176231" y="2551605"/>
            <a:ext cx="1324820"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Smaller – more agile</a:t>
            </a:r>
          </a:p>
        </p:txBody>
      </p:sp>
      <p:sp>
        <p:nvSpPr>
          <p:cNvPr id="41" name="TextBox 40">
            <a:extLst>
              <a:ext uri="{FF2B5EF4-FFF2-40B4-BE49-F238E27FC236}">
                <a16:creationId xmlns:a16="http://schemas.microsoft.com/office/drawing/2014/main" id="{CE606AA6-6217-BFFD-16F4-4370DFFE7841}"/>
              </a:ext>
            </a:extLst>
          </p:cNvPr>
          <p:cNvSpPr txBox="1"/>
          <p:nvPr/>
        </p:nvSpPr>
        <p:spPr>
          <a:xfrm>
            <a:off x="10169775" y="2551605"/>
            <a:ext cx="1324820"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Intuitive &amp; easy to use</a:t>
            </a:r>
          </a:p>
        </p:txBody>
      </p:sp>
      <p:cxnSp>
        <p:nvCxnSpPr>
          <p:cNvPr id="42" name="Straight Connector 41">
            <a:extLst>
              <a:ext uri="{FF2B5EF4-FFF2-40B4-BE49-F238E27FC236}">
                <a16:creationId xmlns:a16="http://schemas.microsoft.com/office/drawing/2014/main" id="{B4530B04-729A-D13D-7A4F-2A270A26BA8A}"/>
              </a:ext>
            </a:extLst>
          </p:cNvPr>
          <p:cNvCxnSpPr>
            <a:cxnSpLocks/>
          </p:cNvCxnSpPr>
          <p:nvPr/>
        </p:nvCxnSpPr>
        <p:spPr>
          <a:xfrm>
            <a:off x="6261642"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477B39-0814-679B-8351-BE2695673B77}"/>
              </a:ext>
            </a:extLst>
          </p:cNvPr>
          <p:cNvCxnSpPr>
            <a:cxnSpLocks/>
          </p:cNvCxnSpPr>
          <p:nvPr/>
        </p:nvCxnSpPr>
        <p:spPr>
          <a:xfrm>
            <a:off x="8185916"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371598-338A-9285-EAA3-9000339F5188}"/>
              </a:ext>
            </a:extLst>
          </p:cNvPr>
          <p:cNvCxnSpPr>
            <a:cxnSpLocks/>
          </p:cNvCxnSpPr>
          <p:nvPr/>
        </p:nvCxnSpPr>
        <p:spPr>
          <a:xfrm>
            <a:off x="10169775" y="2439491"/>
            <a:ext cx="772058"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pic>
        <p:nvPicPr>
          <p:cNvPr id="48" name="Picture 47" descr="Background pattern&#10;&#10;Description automatically generated">
            <a:extLst>
              <a:ext uri="{FF2B5EF4-FFF2-40B4-BE49-F238E27FC236}">
                <a16:creationId xmlns:a16="http://schemas.microsoft.com/office/drawing/2014/main" id="{488BEA5B-639F-4AC9-8EA5-33FF625FA9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85371" y="5640523"/>
            <a:ext cx="3431359" cy="1217477"/>
          </a:xfrm>
          <a:prstGeom prst="rect">
            <a:avLst/>
          </a:prstGeom>
        </p:spPr>
      </p:pic>
    </p:spTree>
    <p:extLst>
      <p:ext uri="{BB962C8B-B14F-4D97-AF65-F5344CB8AC3E}">
        <p14:creationId xmlns:p14="http://schemas.microsoft.com/office/powerpoint/2010/main" val="1535971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2"/>
          <p:cNvSpPr txBox="1">
            <a:spLocks/>
          </p:cNvSpPr>
          <p:nvPr/>
        </p:nvSpPr>
        <p:spPr>
          <a:xfrm>
            <a:off x="0" y="3202479"/>
            <a:ext cx="12192000" cy="3655521"/>
          </a:xfrm>
          <a:prstGeom prst="rect">
            <a:avLst/>
          </a:prstGeom>
          <a:solidFill>
            <a:srgbClr val="0F0F28"/>
          </a:solidFill>
          <a:effectLst/>
        </p:spPr>
        <p:txBody>
          <a:bodyPr anchor="ctr"/>
          <a:lstStyle>
            <a:lvl1pPr marL="0" indent="0" algn="ctr" defTabSz="914400" rtl="0" eaLnBrk="1" latinLnBrk="0" hangingPunct="1">
              <a:lnSpc>
                <a:spcPct val="90000"/>
              </a:lnSpc>
              <a:spcBef>
                <a:spcPts val="1000"/>
              </a:spcBef>
              <a:buFont typeface="Arial"/>
              <a:buNone/>
              <a:defRPr sz="1600" b="0" i="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4" name="TextBox 3"/>
          <p:cNvSpPr txBox="1"/>
          <p:nvPr/>
        </p:nvSpPr>
        <p:spPr>
          <a:xfrm>
            <a:off x="445854"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01.</a:t>
            </a:r>
          </a:p>
        </p:txBody>
      </p:sp>
      <p:sp>
        <p:nvSpPr>
          <p:cNvPr id="5" name="TextBox 4"/>
          <p:cNvSpPr txBox="1"/>
          <p:nvPr/>
        </p:nvSpPr>
        <p:spPr>
          <a:xfrm>
            <a:off x="445855" y="2551605"/>
            <a:ext cx="1565826"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We understand complex retail </a:t>
            </a:r>
          </a:p>
        </p:txBody>
      </p:sp>
      <p:sp>
        <p:nvSpPr>
          <p:cNvPr id="7" name="TextBox 6"/>
          <p:cNvSpPr txBox="1"/>
          <p:nvPr/>
        </p:nvSpPr>
        <p:spPr>
          <a:xfrm>
            <a:off x="445854" y="3504549"/>
            <a:ext cx="1637108" cy="1601657"/>
          </a:xfrm>
          <a:prstGeom prst="rect">
            <a:avLst/>
          </a:prstGeom>
          <a:noFill/>
        </p:spPr>
        <p:txBody>
          <a:bodyPr wrap="square" lIns="0" tIns="0" rIns="91440" bIns="0" rtlCol="0" anchor="t">
            <a:spAutoFit/>
          </a:bodyPr>
          <a:lstStyle/>
          <a:p>
            <a:pPr>
              <a:lnSpc>
                <a:spcPct val="130000"/>
              </a:lnSpc>
            </a:pPr>
            <a:r>
              <a:rPr lang="en-US" sz="900" dirty="0">
                <a:solidFill>
                  <a:schemeClr val="bg1"/>
                </a:solidFill>
                <a:latin typeface="Arial"/>
                <a:ea typeface="Roboto Light"/>
                <a:cs typeface="Arial"/>
              </a:rPr>
              <a:t>Over 40% of our customers are UK in healthcare. We live and breathe it. </a:t>
            </a:r>
            <a:r>
              <a:rPr lang="en-US" sz="900" dirty="0" err="1">
                <a:solidFill>
                  <a:schemeClr val="bg1"/>
                </a:solidFill>
                <a:latin typeface="Arial"/>
                <a:ea typeface="Roboto Light"/>
                <a:cs typeface="Arial"/>
              </a:rPr>
              <a:t>Rotageek</a:t>
            </a:r>
            <a:r>
              <a:rPr lang="en-US" sz="900" dirty="0">
                <a:solidFill>
                  <a:schemeClr val="bg1"/>
                </a:solidFill>
                <a:latin typeface="Arial"/>
                <a:ea typeface="Roboto Light"/>
                <a:cs typeface="Arial"/>
              </a:rPr>
              <a:t> was created to solve the challenges of rostering in the NHS, meaning it's out of the box and quicker and easier to implement as it doesn’t need to be re-configured. </a:t>
            </a:r>
            <a:endParaRPr lang="en-US" sz="900" dirty="0">
              <a:solidFill>
                <a:schemeClr val="bg1"/>
              </a:solidFill>
              <a:latin typeface="Arial" panose="020B0604020202020204" pitchFamily="34" charset="0"/>
              <a:ea typeface="Roboto Light" charset="0"/>
              <a:cs typeface="Arial" panose="020B0604020202020204" pitchFamily="34" charset="0"/>
            </a:endParaRPr>
          </a:p>
        </p:txBody>
      </p:sp>
      <p:sp>
        <p:nvSpPr>
          <p:cNvPr id="9" name="TextBox 8"/>
          <p:cNvSpPr txBox="1"/>
          <p:nvPr/>
        </p:nvSpPr>
        <p:spPr>
          <a:xfrm>
            <a:off x="2370127"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02.</a:t>
            </a:r>
          </a:p>
        </p:txBody>
      </p:sp>
      <p:sp>
        <p:nvSpPr>
          <p:cNvPr id="12" name="TextBox 11"/>
          <p:cNvSpPr txBox="1"/>
          <p:nvPr/>
        </p:nvSpPr>
        <p:spPr>
          <a:xfrm>
            <a:off x="2343029" y="3488418"/>
            <a:ext cx="1716456" cy="1421608"/>
          </a:xfrm>
          <a:prstGeom prst="rect">
            <a:avLst/>
          </a:prstGeom>
          <a:noFill/>
        </p:spPr>
        <p:txBody>
          <a:bodyPr wrap="square" lIns="0" tIns="0" rIns="91440" bIns="0" rtlCol="0">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With Rotageek there are no surprises. Upgrades in our solution are included as standard so you’ll always have the best experience of digital scheduling with us and be able to create </a:t>
            </a:r>
            <a:r>
              <a:rPr lang="en-US" sz="900" dirty="0" err="1">
                <a:solidFill>
                  <a:schemeClr val="bg1"/>
                </a:solidFill>
                <a:latin typeface="Arial" panose="020B0604020202020204" pitchFamily="34" charset="0"/>
                <a:ea typeface="Roboto Light" charset="0"/>
                <a:cs typeface="Arial" panose="020B0604020202020204" pitchFamily="34" charset="0"/>
              </a:rPr>
              <a:t>optimised</a:t>
            </a:r>
            <a:r>
              <a:rPr lang="en-US" sz="900" dirty="0">
                <a:solidFill>
                  <a:schemeClr val="bg1"/>
                </a:solidFill>
                <a:latin typeface="Arial" panose="020B0604020202020204" pitchFamily="34" charset="0"/>
                <a:ea typeface="Roboto Light" charset="0"/>
                <a:cs typeface="Arial" panose="020B0604020202020204" pitchFamily="34" charset="0"/>
              </a:rPr>
              <a:t> </a:t>
            </a:r>
            <a:r>
              <a:rPr lang="en-US" sz="900" dirty="0" err="1">
                <a:solidFill>
                  <a:schemeClr val="bg1"/>
                </a:solidFill>
                <a:latin typeface="Arial" panose="020B0604020202020204" pitchFamily="34" charset="0"/>
                <a:ea typeface="Roboto Light" charset="0"/>
                <a:cs typeface="Arial" panose="020B0604020202020204" pitchFamily="34" charset="0"/>
              </a:rPr>
              <a:t>rotas</a:t>
            </a:r>
            <a:r>
              <a:rPr lang="en-US" sz="900" dirty="0">
                <a:solidFill>
                  <a:schemeClr val="bg1"/>
                </a:solidFill>
                <a:latin typeface="Arial" panose="020B0604020202020204" pitchFamily="34" charset="0"/>
                <a:ea typeface="Roboto Light" charset="0"/>
                <a:cs typeface="Arial" panose="020B0604020202020204" pitchFamily="34" charset="0"/>
              </a:rPr>
              <a:t> to meet your patient needs.</a:t>
            </a:r>
          </a:p>
        </p:txBody>
      </p:sp>
      <p:sp>
        <p:nvSpPr>
          <p:cNvPr id="14" name="TextBox 13"/>
          <p:cNvSpPr txBox="1"/>
          <p:nvPr/>
        </p:nvSpPr>
        <p:spPr>
          <a:xfrm>
            <a:off x="4319552"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03.</a:t>
            </a:r>
          </a:p>
        </p:txBody>
      </p:sp>
      <p:cxnSp>
        <p:nvCxnSpPr>
          <p:cNvPr id="16" name="Straight Connector 15"/>
          <p:cNvCxnSpPr>
            <a:cxnSpLocks/>
          </p:cNvCxnSpPr>
          <p:nvPr/>
        </p:nvCxnSpPr>
        <p:spPr>
          <a:xfrm>
            <a:off x="445853"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19552" y="3488418"/>
            <a:ext cx="1637108" cy="2862002"/>
          </a:xfrm>
          <a:prstGeom prst="rect">
            <a:avLst/>
          </a:prstGeom>
          <a:noFill/>
        </p:spPr>
        <p:txBody>
          <a:bodyPr wrap="square" lIns="0" tIns="0" rIns="91440" bIns="0" rtlCol="0" anchor="t">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You’ve heard it before…but our customers really are at the heart of what we do. We’re constantly listening to their needs and wants, so that our solution solves their WFM challenges. Our Customer Success Managers hold quarterly meetings with key stakeholders and we have an instant feedback tool in our solution that all users can access. Not to mention our independently highly rated support and soaring 27.9 NPS score!</a:t>
            </a:r>
          </a:p>
        </p:txBody>
      </p:sp>
      <p:sp>
        <p:nvSpPr>
          <p:cNvPr id="19" name="TextBox 18"/>
          <p:cNvSpPr txBox="1"/>
          <p:nvPr/>
        </p:nvSpPr>
        <p:spPr>
          <a:xfrm>
            <a:off x="6226806"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04.</a:t>
            </a:r>
          </a:p>
        </p:txBody>
      </p:sp>
      <p:cxnSp>
        <p:nvCxnSpPr>
          <p:cNvPr id="21" name="Straight Connector 20"/>
          <p:cNvCxnSpPr>
            <a:cxnSpLocks/>
          </p:cNvCxnSpPr>
          <p:nvPr/>
        </p:nvCxnSpPr>
        <p:spPr>
          <a:xfrm>
            <a:off x="2370127"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16727" y="3488418"/>
            <a:ext cx="1716456" cy="1241558"/>
          </a:xfrm>
          <a:prstGeom prst="rect">
            <a:avLst/>
          </a:prstGeom>
          <a:noFill/>
        </p:spPr>
        <p:txBody>
          <a:bodyPr wrap="square" lIns="0" tIns="0" rIns="91440" bIns="0" rtlCol="0">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Our priority lies here in the UK, with our strong UK customer base, The way we develop the solution, is with UK retail in mind,  all product decisions happen here in the UK, with our UK customers firmly in mind. </a:t>
            </a:r>
          </a:p>
        </p:txBody>
      </p:sp>
      <p:sp>
        <p:nvSpPr>
          <p:cNvPr id="24" name="TextBox 23"/>
          <p:cNvSpPr txBox="1"/>
          <p:nvPr/>
        </p:nvSpPr>
        <p:spPr>
          <a:xfrm>
            <a:off x="8178512"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05.</a:t>
            </a:r>
          </a:p>
        </p:txBody>
      </p:sp>
      <p:cxnSp>
        <p:nvCxnSpPr>
          <p:cNvPr id="26" name="Straight Connector 25"/>
          <p:cNvCxnSpPr>
            <a:cxnSpLocks/>
          </p:cNvCxnSpPr>
          <p:nvPr/>
        </p:nvCxnSpPr>
        <p:spPr>
          <a:xfrm>
            <a:off x="4319552"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193250" y="3488418"/>
            <a:ext cx="1716456" cy="1601657"/>
          </a:xfrm>
          <a:prstGeom prst="rect">
            <a:avLst/>
          </a:prstGeom>
          <a:noFill/>
        </p:spPr>
        <p:txBody>
          <a:bodyPr wrap="square" lIns="0" tIns="0" rIns="91440" bIns="0" rtlCol="0" anchor="t">
            <a:spAutoFit/>
          </a:bodyPr>
          <a:lstStyle/>
          <a:p>
            <a:pPr>
              <a:lnSpc>
                <a:spcPct val="130000"/>
              </a:lnSpc>
            </a:pPr>
            <a:r>
              <a:rPr lang="en-US" sz="900" dirty="0">
                <a:solidFill>
                  <a:schemeClr val="bg1"/>
                </a:solidFill>
                <a:latin typeface="Arial"/>
                <a:ea typeface="Roboto Light"/>
                <a:cs typeface="Arial"/>
              </a:rPr>
              <a:t>This isn’t our first rodeo! We will use our years of experience implementing rostering in the NHS to share best practice and do the heavy-lifting.  We’ve walked this path many times and have learned from mistakes others have made in the past.</a:t>
            </a:r>
          </a:p>
        </p:txBody>
      </p:sp>
      <p:grpSp>
        <p:nvGrpSpPr>
          <p:cNvPr id="30" name="Group 29"/>
          <p:cNvGrpSpPr/>
          <p:nvPr/>
        </p:nvGrpSpPr>
        <p:grpSpPr>
          <a:xfrm rot="5400000">
            <a:off x="566589" y="199320"/>
            <a:ext cx="89313" cy="330784"/>
            <a:chOff x="1569366" y="5427922"/>
            <a:chExt cx="89313" cy="330784"/>
          </a:xfrm>
        </p:grpSpPr>
        <p:cxnSp>
          <p:nvCxnSpPr>
            <p:cNvPr id="31" name="Straight Connector 30"/>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riangle 31"/>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445854" y="581425"/>
            <a:ext cx="7487330" cy="590931"/>
          </a:xfrm>
          <a:prstGeom prst="rect">
            <a:avLst/>
          </a:prstGeom>
          <a:noFill/>
        </p:spPr>
        <p:txBody>
          <a:bodyPr wrap="square" lIns="0" rIns="0" rtlCol="0">
            <a:spAutoFit/>
          </a:bodyPr>
          <a:lstStyle/>
          <a:p>
            <a:pPr>
              <a:lnSpc>
                <a:spcPct val="90000"/>
              </a:lnSpc>
            </a:pPr>
            <a:r>
              <a:rPr lang="en-US" sz="3600" b="1" spc="-150">
                <a:solidFill>
                  <a:srgbClr val="FF0046"/>
                </a:solidFill>
                <a:latin typeface="Arial" panose="020B0604020202020204" pitchFamily="34" charset="0"/>
                <a:cs typeface="Arial" panose="020B0604020202020204" pitchFamily="34" charset="0"/>
              </a:rPr>
              <a:t>What makes </a:t>
            </a:r>
            <a:r>
              <a:rPr lang="en-US" sz="3600" b="1" spc="-150" err="1">
                <a:solidFill>
                  <a:srgbClr val="FF0046"/>
                </a:solidFill>
                <a:latin typeface="Arial" panose="020B0604020202020204" pitchFamily="34" charset="0"/>
                <a:cs typeface="Arial" panose="020B0604020202020204" pitchFamily="34" charset="0"/>
              </a:rPr>
              <a:t>Rotageek</a:t>
            </a:r>
            <a:r>
              <a:rPr lang="en-US" sz="3600" b="1" spc="-150">
                <a:solidFill>
                  <a:srgbClr val="FF0046"/>
                </a:solidFill>
                <a:latin typeface="Arial" panose="020B0604020202020204" pitchFamily="34" charset="0"/>
                <a:cs typeface="Arial" panose="020B0604020202020204" pitchFamily="34" charset="0"/>
              </a:rPr>
              <a:t> different?</a:t>
            </a:r>
          </a:p>
        </p:txBody>
      </p:sp>
      <p:sp>
        <p:nvSpPr>
          <p:cNvPr id="35" name="TextBox 34">
            <a:extLst>
              <a:ext uri="{FF2B5EF4-FFF2-40B4-BE49-F238E27FC236}">
                <a16:creationId xmlns:a16="http://schemas.microsoft.com/office/drawing/2014/main" id="{083DE849-A74D-CC5F-864C-3C4F3E6E8C2B}"/>
              </a:ext>
            </a:extLst>
          </p:cNvPr>
          <p:cNvSpPr txBox="1"/>
          <p:nvPr/>
        </p:nvSpPr>
        <p:spPr>
          <a:xfrm>
            <a:off x="10169775" y="1780122"/>
            <a:ext cx="892232" cy="683264"/>
          </a:xfrm>
          <a:prstGeom prst="rect">
            <a:avLst/>
          </a:prstGeom>
          <a:noFill/>
        </p:spPr>
        <p:txBody>
          <a:bodyPr wrap="none" lIns="0" rtlCol="0">
            <a:spAutoFit/>
          </a:bodyPr>
          <a:lstStyle/>
          <a:p>
            <a:pPr>
              <a:lnSpc>
                <a:spcPct val="80000"/>
              </a:lnSpc>
            </a:pPr>
            <a:r>
              <a:rPr lang="en-US" sz="4800" b="1" spc="-150">
                <a:solidFill>
                  <a:srgbClr val="0F0F28"/>
                </a:solidFill>
                <a:latin typeface="Arial" panose="020B0604020202020204" pitchFamily="34" charset="0"/>
                <a:ea typeface="Bebas Neue" charset="0"/>
                <a:cs typeface="Arial" panose="020B0604020202020204" pitchFamily="34" charset="0"/>
              </a:rPr>
              <a:t>06.</a:t>
            </a:r>
          </a:p>
        </p:txBody>
      </p:sp>
      <p:sp>
        <p:nvSpPr>
          <p:cNvPr id="37" name="TextBox 36">
            <a:extLst>
              <a:ext uri="{FF2B5EF4-FFF2-40B4-BE49-F238E27FC236}">
                <a16:creationId xmlns:a16="http://schemas.microsoft.com/office/drawing/2014/main" id="{A75E730C-0FF0-6ACE-890E-5F2E4BFC1EC0}"/>
              </a:ext>
            </a:extLst>
          </p:cNvPr>
          <p:cNvSpPr txBox="1"/>
          <p:nvPr/>
        </p:nvSpPr>
        <p:spPr>
          <a:xfrm>
            <a:off x="2343029" y="2551605"/>
            <a:ext cx="1565826" cy="289310"/>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No Surprises</a:t>
            </a:r>
          </a:p>
        </p:txBody>
      </p:sp>
      <p:sp>
        <p:nvSpPr>
          <p:cNvPr id="38" name="TextBox 37">
            <a:extLst>
              <a:ext uri="{FF2B5EF4-FFF2-40B4-BE49-F238E27FC236}">
                <a16:creationId xmlns:a16="http://schemas.microsoft.com/office/drawing/2014/main" id="{57BAC908-2768-5D4D-362F-C9F3278B4737}"/>
              </a:ext>
            </a:extLst>
          </p:cNvPr>
          <p:cNvSpPr txBox="1"/>
          <p:nvPr/>
        </p:nvSpPr>
        <p:spPr>
          <a:xfrm>
            <a:off x="4319552" y="2551605"/>
            <a:ext cx="1238530"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Customer Led</a:t>
            </a:r>
          </a:p>
        </p:txBody>
      </p:sp>
      <p:sp>
        <p:nvSpPr>
          <p:cNvPr id="39" name="TextBox 38">
            <a:extLst>
              <a:ext uri="{FF2B5EF4-FFF2-40B4-BE49-F238E27FC236}">
                <a16:creationId xmlns:a16="http://schemas.microsoft.com/office/drawing/2014/main" id="{72B30B0F-DBF2-DFCB-E1AC-73E45732FE3E}"/>
              </a:ext>
            </a:extLst>
          </p:cNvPr>
          <p:cNvSpPr txBox="1"/>
          <p:nvPr/>
        </p:nvSpPr>
        <p:spPr>
          <a:xfrm>
            <a:off x="6226806" y="2551605"/>
            <a:ext cx="1565826"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UK Headquarters </a:t>
            </a:r>
          </a:p>
        </p:txBody>
      </p:sp>
      <p:sp>
        <p:nvSpPr>
          <p:cNvPr id="40" name="TextBox 39">
            <a:extLst>
              <a:ext uri="{FF2B5EF4-FFF2-40B4-BE49-F238E27FC236}">
                <a16:creationId xmlns:a16="http://schemas.microsoft.com/office/drawing/2014/main" id="{4959AEE1-FF62-7CB1-218E-088DC1731F2A}"/>
              </a:ext>
            </a:extLst>
          </p:cNvPr>
          <p:cNvSpPr txBox="1"/>
          <p:nvPr/>
        </p:nvSpPr>
        <p:spPr>
          <a:xfrm>
            <a:off x="8176231" y="2551605"/>
            <a:ext cx="1324820"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Smaller – more agile</a:t>
            </a:r>
          </a:p>
        </p:txBody>
      </p:sp>
      <p:sp>
        <p:nvSpPr>
          <p:cNvPr id="41" name="TextBox 40">
            <a:extLst>
              <a:ext uri="{FF2B5EF4-FFF2-40B4-BE49-F238E27FC236}">
                <a16:creationId xmlns:a16="http://schemas.microsoft.com/office/drawing/2014/main" id="{CE606AA6-6217-BFFD-16F4-4370DFFE7841}"/>
              </a:ext>
            </a:extLst>
          </p:cNvPr>
          <p:cNvSpPr txBox="1"/>
          <p:nvPr/>
        </p:nvSpPr>
        <p:spPr>
          <a:xfrm>
            <a:off x="10169775" y="2551605"/>
            <a:ext cx="1324820" cy="486287"/>
          </a:xfrm>
          <a:prstGeom prst="rect">
            <a:avLst/>
          </a:prstGeom>
          <a:noFill/>
        </p:spPr>
        <p:txBody>
          <a:bodyPr wrap="square" lIns="0" rtlCol="0">
            <a:spAutoFit/>
          </a:bodyPr>
          <a:lstStyle/>
          <a:p>
            <a:pPr>
              <a:lnSpc>
                <a:spcPct val="80000"/>
              </a:lnSpc>
              <a:defRPr sz="3500" spc="-104">
                <a:solidFill>
                  <a:srgbClr val="000000"/>
                </a:solidFill>
              </a:defRPr>
            </a:pPr>
            <a:r>
              <a:rPr lang="en-GB" sz="1600" b="1" spc="-52">
                <a:solidFill>
                  <a:srgbClr val="0F0F28"/>
                </a:solidFill>
                <a:latin typeface="Arial" panose="020B0604020202020204" pitchFamily="34" charset="0"/>
                <a:cs typeface="Arial" panose="020B0604020202020204" pitchFamily="34" charset="0"/>
              </a:rPr>
              <a:t>Intuitive &amp; easy to use</a:t>
            </a:r>
          </a:p>
        </p:txBody>
      </p:sp>
      <p:cxnSp>
        <p:nvCxnSpPr>
          <p:cNvPr id="42" name="Straight Connector 41">
            <a:extLst>
              <a:ext uri="{FF2B5EF4-FFF2-40B4-BE49-F238E27FC236}">
                <a16:creationId xmlns:a16="http://schemas.microsoft.com/office/drawing/2014/main" id="{B4530B04-729A-D13D-7A4F-2A270A26BA8A}"/>
              </a:ext>
            </a:extLst>
          </p:cNvPr>
          <p:cNvCxnSpPr>
            <a:cxnSpLocks/>
          </p:cNvCxnSpPr>
          <p:nvPr/>
        </p:nvCxnSpPr>
        <p:spPr>
          <a:xfrm>
            <a:off x="6261642"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0477B39-0814-679B-8351-BE2695673B77}"/>
              </a:ext>
            </a:extLst>
          </p:cNvPr>
          <p:cNvCxnSpPr>
            <a:cxnSpLocks/>
          </p:cNvCxnSpPr>
          <p:nvPr/>
        </p:nvCxnSpPr>
        <p:spPr>
          <a:xfrm>
            <a:off x="8185916" y="2439491"/>
            <a:ext cx="701871"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9371598-338A-9285-EAA3-9000339F5188}"/>
              </a:ext>
            </a:extLst>
          </p:cNvPr>
          <p:cNvCxnSpPr>
            <a:cxnSpLocks/>
          </p:cNvCxnSpPr>
          <p:nvPr/>
        </p:nvCxnSpPr>
        <p:spPr>
          <a:xfrm>
            <a:off x="10169775" y="2439491"/>
            <a:ext cx="772058" cy="0"/>
          </a:xfrm>
          <a:prstGeom prst="line">
            <a:avLst/>
          </a:prstGeom>
          <a:ln w="38100">
            <a:solidFill>
              <a:srgbClr val="FF0046"/>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circle&#10;&#10;Description automatically generated">
            <a:extLst>
              <a:ext uri="{FF2B5EF4-FFF2-40B4-BE49-F238E27FC236}">
                <a16:creationId xmlns:a16="http://schemas.microsoft.com/office/drawing/2014/main" id="{2E0B33AC-780F-9D62-7837-FDDAA9DBE8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1"/>
          <a:stretch/>
        </p:blipFill>
        <p:spPr>
          <a:xfrm>
            <a:off x="7333454" y="5660333"/>
            <a:ext cx="3608761" cy="1194910"/>
          </a:xfrm>
          <a:prstGeom prst="rect">
            <a:avLst/>
          </a:prstGeom>
        </p:spPr>
      </p:pic>
      <p:sp>
        <p:nvSpPr>
          <p:cNvPr id="45" name="TextBox 44">
            <a:extLst>
              <a:ext uri="{FF2B5EF4-FFF2-40B4-BE49-F238E27FC236}">
                <a16:creationId xmlns:a16="http://schemas.microsoft.com/office/drawing/2014/main" id="{4D36DE8E-BFC7-E74A-2A0F-983D81444C31}"/>
              </a:ext>
            </a:extLst>
          </p:cNvPr>
          <p:cNvSpPr txBox="1"/>
          <p:nvPr/>
        </p:nvSpPr>
        <p:spPr>
          <a:xfrm>
            <a:off x="10210879" y="3488418"/>
            <a:ext cx="1637108" cy="2321854"/>
          </a:xfrm>
          <a:prstGeom prst="rect">
            <a:avLst/>
          </a:prstGeom>
          <a:noFill/>
        </p:spPr>
        <p:txBody>
          <a:bodyPr wrap="square" lIns="0" tIns="0" rIns="91440" bIns="0" rtlCol="0">
            <a:spAutoFit/>
          </a:bodyPr>
          <a:lstStyle/>
          <a:p>
            <a:pPr>
              <a:lnSpc>
                <a:spcPct val="130000"/>
              </a:lnSpc>
            </a:pPr>
            <a:r>
              <a:rPr lang="en-US" sz="900" dirty="0">
                <a:solidFill>
                  <a:schemeClr val="bg1"/>
                </a:solidFill>
                <a:latin typeface="Arial" panose="020B0604020202020204" pitchFamily="34" charset="0"/>
                <a:ea typeface="Roboto Light" charset="0"/>
                <a:cs typeface="Arial" panose="020B0604020202020204" pitchFamily="34" charset="0"/>
              </a:rPr>
              <a:t>We respect the fact that 99% of our users are going to be doctors and NHS employees. Moving away from spreadsheets, manual processes or legacy systems is a significant change for you, so we appreciate adoption can be tough. Therefore, it makes it even more important that the system you choose is easy on the eye and easy to use.</a:t>
            </a:r>
          </a:p>
        </p:txBody>
      </p:sp>
    </p:spTree>
    <p:extLst>
      <p:ext uri="{BB962C8B-B14F-4D97-AF65-F5344CB8AC3E}">
        <p14:creationId xmlns:p14="http://schemas.microsoft.com/office/powerpoint/2010/main" val="4011371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F294-A618-9D62-3141-DDD1101D35E6}"/>
              </a:ext>
            </a:extLst>
          </p:cNvPr>
          <p:cNvSpPr>
            <a:spLocks noGrp="1"/>
          </p:cNvSpPr>
          <p:nvPr>
            <p:ph type="title"/>
          </p:nvPr>
        </p:nvSpPr>
        <p:spPr/>
        <p:txBody>
          <a:bodyPr>
            <a:normAutofit fontScale="90000"/>
          </a:bodyPr>
          <a:lstStyle/>
          <a:p>
            <a:r>
              <a:rPr lang="en-GB" dirty="0"/>
              <a:t>Our solutions.</a:t>
            </a:r>
          </a:p>
        </p:txBody>
      </p:sp>
    </p:spTree>
    <p:extLst>
      <p:ext uri="{BB962C8B-B14F-4D97-AF65-F5344CB8AC3E}">
        <p14:creationId xmlns:p14="http://schemas.microsoft.com/office/powerpoint/2010/main" val="1655356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5E6FB6-5C3F-5646-02BB-382AF2864D6A}"/>
              </a:ext>
            </a:extLst>
          </p:cNvPr>
          <p:cNvSpPr/>
          <p:nvPr/>
        </p:nvSpPr>
        <p:spPr>
          <a:xfrm>
            <a:off x="-1" y="0"/>
            <a:ext cx="11607501"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Rectangle 6">
            <a:extLst>
              <a:ext uri="{FF2B5EF4-FFF2-40B4-BE49-F238E27FC236}">
                <a16:creationId xmlns:a16="http://schemas.microsoft.com/office/drawing/2014/main" id="{D5DC08F7-A6AD-EC24-7EBA-96F37321800A}"/>
              </a:ext>
            </a:extLst>
          </p:cNvPr>
          <p:cNvSpPr/>
          <p:nvPr/>
        </p:nvSpPr>
        <p:spPr>
          <a:xfrm>
            <a:off x="3729480" y="5239739"/>
            <a:ext cx="2033890" cy="369332"/>
          </a:xfrm>
          <a:prstGeom prst="rect">
            <a:avLst/>
          </a:prstGeom>
        </p:spPr>
        <p:txBody>
          <a:bodyPr wrap="none">
            <a:spAutoFit/>
          </a:bodyPr>
          <a:lstStyle/>
          <a:p>
            <a:r>
              <a:rPr lang="en-GB" b="1" spc="-60">
                <a:solidFill>
                  <a:srgbClr val="FF0046"/>
                </a:solidFill>
                <a:latin typeface="Arial" panose="020B0604020202020204" pitchFamily="34" charset="0"/>
                <a:cs typeface="Arial" panose="020B0604020202020204" pitchFamily="34" charset="0"/>
              </a:rPr>
              <a:t>Digital scheduling</a:t>
            </a:r>
          </a:p>
        </p:txBody>
      </p:sp>
      <p:pic>
        <p:nvPicPr>
          <p:cNvPr id="8" name="Picture 7" descr="Background pattern&#10;&#10;Description automatically generated">
            <a:extLst>
              <a:ext uri="{FF2B5EF4-FFF2-40B4-BE49-F238E27FC236}">
                <a16:creationId xmlns:a16="http://schemas.microsoft.com/office/drawing/2014/main" id="{B3262A86-2019-2705-C3DF-5797759C82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59186"/>
            <a:ext cx="1893346" cy="2424781"/>
          </a:xfrm>
          <a:prstGeom prst="rect">
            <a:avLst/>
          </a:prstGeom>
        </p:spPr>
      </p:pic>
      <p:pic>
        <p:nvPicPr>
          <p:cNvPr id="6" name="Picture 5">
            <a:extLst>
              <a:ext uri="{FF2B5EF4-FFF2-40B4-BE49-F238E27FC236}">
                <a16:creationId xmlns:a16="http://schemas.microsoft.com/office/drawing/2014/main" id="{DAF8D6D8-F72D-7408-29AC-1E94D25963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7297" y="1490645"/>
            <a:ext cx="5749180" cy="3876709"/>
          </a:xfrm>
          <a:prstGeom prst="rect">
            <a:avLst/>
          </a:prstGeom>
        </p:spPr>
      </p:pic>
      <p:sp>
        <p:nvSpPr>
          <p:cNvPr id="11" name="Rectangle 10">
            <a:extLst>
              <a:ext uri="{FF2B5EF4-FFF2-40B4-BE49-F238E27FC236}">
                <a16:creationId xmlns:a16="http://schemas.microsoft.com/office/drawing/2014/main" id="{833394B9-9A8F-E004-BAA3-BA435882032A}"/>
              </a:ext>
            </a:extLst>
          </p:cNvPr>
          <p:cNvSpPr/>
          <p:nvPr/>
        </p:nvSpPr>
        <p:spPr>
          <a:xfrm>
            <a:off x="7815553" y="5238463"/>
            <a:ext cx="1821011" cy="369332"/>
          </a:xfrm>
          <a:prstGeom prst="rect">
            <a:avLst/>
          </a:prstGeom>
        </p:spPr>
        <p:txBody>
          <a:bodyPr wrap="none">
            <a:spAutoFit/>
          </a:bodyPr>
          <a:lstStyle/>
          <a:p>
            <a:r>
              <a:rPr lang="en-GB" b="1" spc="-60" err="1">
                <a:solidFill>
                  <a:srgbClr val="FF0046"/>
                </a:solidFill>
                <a:latin typeface="Arial" panose="020B0604020202020204" pitchFamily="34" charset="0"/>
                <a:cs typeface="Arial" panose="020B0604020202020204" pitchFamily="34" charset="0"/>
              </a:rPr>
              <a:t>Autoscheduling</a:t>
            </a:r>
            <a:endParaRPr lang="en-GB" b="1" spc="-60">
              <a:solidFill>
                <a:srgbClr val="FF0046"/>
              </a:solidFill>
              <a:latin typeface="Arial" panose="020B0604020202020204" pitchFamily="34" charset="0"/>
              <a:cs typeface="Arial"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51183856-E3AC-39ED-36F4-70385357B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0621" y="698271"/>
            <a:ext cx="7309021" cy="4726134"/>
          </a:xfrm>
          <a:prstGeom prst="rect">
            <a:avLst/>
          </a:prstGeom>
        </p:spPr>
      </p:pic>
      <p:sp>
        <p:nvSpPr>
          <p:cNvPr id="14" name="Rectangle 13">
            <a:extLst>
              <a:ext uri="{FF2B5EF4-FFF2-40B4-BE49-F238E27FC236}">
                <a16:creationId xmlns:a16="http://schemas.microsoft.com/office/drawing/2014/main" id="{10F96C95-627D-2BBB-A274-F60BC0DAF4C0}"/>
              </a:ext>
            </a:extLst>
          </p:cNvPr>
          <p:cNvSpPr/>
          <p:nvPr/>
        </p:nvSpPr>
        <p:spPr>
          <a:xfrm>
            <a:off x="3729480" y="5610347"/>
            <a:ext cx="3166172" cy="70173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chemeClr val="bg1"/>
                </a:solidFill>
                <a:latin typeface="Arial"/>
                <a:ea typeface="+mn-lt"/>
                <a:cs typeface="Arial"/>
              </a:rPr>
              <a:t>Build all your workforce schedules and rotas on one intuitive cloud-based platform, taking into account budgets, skills and contractual obligations.</a:t>
            </a:r>
            <a:endParaRPr lang="en-US">
              <a:solidFill>
                <a:schemeClr val="bg1"/>
              </a:solidFill>
            </a:endParaRPr>
          </a:p>
        </p:txBody>
      </p:sp>
      <p:sp>
        <p:nvSpPr>
          <p:cNvPr id="15" name="Rectangle 14">
            <a:extLst>
              <a:ext uri="{FF2B5EF4-FFF2-40B4-BE49-F238E27FC236}">
                <a16:creationId xmlns:a16="http://schemas.microsoft.com/office/drawing/2014/main" id="{7D81E650-1843-8C2A-41B2-74264C5A3373}"/>
              </a:ext>
            </a:extLst>
          </p:cNvPr>
          <p:cNvSpPr/>
          <p:nvPr/>
        </p:nvSpPr>
        <p:spPr>
          <a:xfrm>
            <a:off x="7815554" y="5610347"/>
            <a:ext cx="3254066" cy="54938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chemeClr val="bg1"/>
                </a:solidFill>
                <a:latin typeface="Arial"/>
                <a:cs typeface="Arial"/>
              </a:rPr>
              <a:t>Create the perfect schedule and meet customer demand and employee needs with the click of a button.</a:t>
            </a:r>
            <a:endParaRPr lang="en-US">
              <a:solidFill>
                <a:schemeClr val="bg1"/>
              </a:solidFill>
            </a:endParaRPr>
          </a:p>
        </p:txBody>
      </p:sp>
      <p:sp>
        <p:nvSpPr>
          <p:cNvPr id="17" name="Title 1">
            <a:extLst>
              <a:ext uri="{FF2B5EF4-FFF2-40B4-BE49-F238E27FC236}">
                <a16:creationId xmlns:a16="http://schemas.microsoft.com/office/drawing/2014/main" id="{2F16FD7D-8CF0-6FC4-775E-32D7CDF27F48}"/>
              </a:ext>
            </a:extLst>
          </p:cNvPr>
          <p:cNvSpPr>
            <a:spLocks noGrp="1"/>
          </p:cNvSpPr>
          <p:nvPr>
            <p:ph type="title"/>
          </p:nvPr>
        </p:nvSpPr>
        <p:spPr>
          <a:xfrm>
            <a:off x="1989268" y="650528"/>
            <a:ext cx="4668083" cy="783066"/>
          </a:xfrm>
        </p:spPr>
        <p:txBody>
          <a:bodyPr anchor="t"/>
          <a:lstStyle/>
          <a:p>
            <a:r>
              <a:rPr lang="en-GB" spc="-150" dirty="0">
                <a:solidFill>
                  <a:srgbClr val="FF0046"/>
                </a:solidFill>
              </a:rPr>
              <a:t>Our solutions.</a:t>
            </a:r>
          </a:p>
        </p:txBody>
      </p:sp>
      <p:grpSp>
        <p:nvGrpSpPr>
          <p:cNvPr id="3" name="Group 2">
            <a:extLst>
              <a:ext uri="{FF2B5EF4-FFF2-40B4-BE49-F238E27FC236}">
                <a16:creationId xmlns:a16="http://schemas.microsoft.com/office/drawing/2014/main" id="{009BD934-357B-0171-123D-D1F368CCCEAB}"/>
              </a:ext>
            </a:extLst>
          </p:cNvPr>
          <p:cNvGrpSpPr/>
          <p:nvPr/>
        </p:nvGrpSpPr>
        <p:grpSpPr>
          <a:xfrm>
            <a:off x="3112389" y="1971576"/>
            <a:ext cx="2421839" cy="3211112"/>
            <a:chOff x="3112389" y="1971576"/>
            <a:chExt cx="2421839" cy="3211112"/>
          </a:xfrm>
        </p:grpSpPr>
        <p:sp>
          <p:nvSpPr>
            <p:cNvPr id="2" name="Rectangle 1">
              <a:extLst>
                <a:ext uri="{FF2B5EF4-FFF2-40B4-BE49-F238E27FC236}">
                  <a16:creationId xmlns:a16="http://schemas.microsoft.com/office/drawing/2014/main" id="{C8EEC2AF-4D84-BE61-A55E-FB2300099B9B}"/>
                </a:ext>
              </a:extLst>
            </p:cNvPr>
            <p:cNvSpPr/>
            <p:nvPr/>
          </p:nvSpPr>
          <p:spPr>
            <a:xfrm>
              <a:off x="3112389" y="1971576"/>
              <a:ext cx="2421839" cy="3211112"/>
            </a:xfrm>
            <a:prstGeom prst="rect">
              <a:avLst/>
            </a:prstGeom>
            <a:solidFill>
              <a:srgbClr val="FF0046"/>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567BD50-0C0B-2CC0-8966-7C88E335A088}"/>
                </a:ext>
              </a:extLst>
            </p:cNvPr>
            <p:cNvSpPr txBox="1"/>
            <p:nvPr/>
          </p:nvSpPr>
          <p:spPr>
            <a:xfrm>
              <a:off x="3241230" y="2165442"/>
              <a:ext cx="2164155" cy="2877711"/>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Create, edit, drag, drop, copy and delete shifts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Configure predefined shifts and create and apply recurring shift patterns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Activities within shifts are linked to staff skill sets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Multi-week view of schedules by store, area or across the business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Timed, untimed, paid and unpaid breaks accounted for within your company policy</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Legal compliance, business rule and fairness </a:t>
              </a:r>
              <a:r>
                <a:rPr lang="en-US" sz="800" b="1" spc="-20" dirty="0" err="1">
                  <a:solidFill>
                    <a:schemeClr val="bg1"/>
                  </a:solidFill>
                  <a:latin typeface="Arial" panose="020B0604020202020204" pitchFamily="34" charset="0"/>
                  <a:ea typeface="Roboto Light" charset="0"/>
                  <a:cs typeface="Arial" panose="020B0604020202020204" pitchFamily="34" charset="0"/>
                </a:rPr>
                <a:t>analyser</a:t>
              </a:r>
              <a:r>
                <a:rPr lang="en-US" sz="800" b="1" spc="-20" dirty="0">
                  <a:solidFill>
                    <a:schemeClr val="bg1"/>
                  </a:solidFill>
                  <a:latin typeface="Arial" panose="020B0604020202020204" pitchFamily="34" charset="0"/>
                  <a:ea typeface="Roboto Light" charset="0"/>
                  <a:cs typeface="Arial" panose="020B0604020202020204" pitchFamily="34" charset="0"/>
                </a:rPr>
                <a:t>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Create, broadcast and assign vacant shifts to employees at your own or nearby stores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Dynamic schedule costing with sales-to-</a:t>
              </a:r>
              <a:r>
                <a:rPr lang="en-US" sz="800" b="1" spc="-20" dirty="0" err="1">
                  <a:solidFill>
                    <a:schemeClr val="bg1"/>
                  </a:solidFill>
                  <a:latin typeface="Arial" panose="020B0604020202020204" pitchFamily="34" charset="0"/>
                  <a:ea typeface="Roboto Light" charset="0"/>
                  <a:cs typeface="Arial" panose="020B0604020202020204" pitchFamily="34" charset="0"/>
                </a:rPr>
                <a:t>labour</a:t>
              </a:r>
              <a:r>
                <a:rPr lang="en-US" sz="800" b="1" spc="-20" dirty="0">
                  <a:solidFill>
                    <a:schemeClr val="bg1"/>
                  </a:solidFill>
                  <a:latin typeface="Arial" panose="020B0604020202020204" pitchFamily="34" charset="0"/>
                  <a:ea typeface="Roboto Light" charset="0"/>
                  <a:cs typeface="Arial" panose="020B0604020202020204" pitchFamily="34" charset="0"/>
                </a:rPr>
                <a:t> metrics (</a:t>
              </a:r>
              <a:r>
                <a:rPr lang="en-US" sz="800" b="1" spc="-20" dirty="0" err="1">
                  <a:solidFill>
                    <a:schemeClr val="bg1"/>
                  </a:solidFill>
                  <a:latin typeface="Arial" panose="020B0604020202020204" pitchFamily="34" charset="0"/>
                  <a:ea typeface="Roboto Light" charset="0"/>
                  <a:cs typeface="Arial" panose="020B0604020202020204" pitchFamily="34" charset="0"/>
                </a:rPr>
                <a:t>e.g</a:t>
              </a:r>
              <a:r>
                <a:rPr lang="en-US" sz="800" b="1" spc="-20" dirty="0">
                  <a:solidFill>
                    <a:schemeClr val="bg1"/>
                  </a:solidFill>
                  <a:latin typeface="Arial" panose="020B0604020202020204" pitchFamily="34" charset="0"/>
                  <a:ea typeface="Roboto Light" charset="0"/>
                  <a:cs typeface="Arial" panose="020B0604020202020204" pitchFamily="34" charset="0"/>
                </a:rPr>
                <a:t> productivity, % cost of sales)</a:t>
              </a:r>
            </a:p>
          </p:txBody>
        </p:sp>
      </p:grpSp>
      <p:grpSp>
        <p:nvGrpSpPr>
          <p:cNvPr id="4" name="Group 3">
            <a:extLst>
              <a:ext uri="{FF2B5EF4-FFF2-40B4-BE49-F238E27FC236}">
                <a16:creationId xmlns:a16="http://schemas.microsoft.com/office/drawing/2014/main" id="{D2F8D1A7-53E8-1E78-CFC2-835842424CA1}"/>
              </a:ext>
            </a:extLst>
          </p:cNvPr>
          <p:cNvGrpSpPr/>
          <p:nvPr/>
        </p:nvGrpSpPr>
        <p:grpSpPr>
          <a:xfrm>
            <a:off x="8587123" y="2259194"/>
            <a:ext cx="2421839" cy="2846543"/>
            <a:chOff x="8633358" y="2065532"/>
            <a:chExt cx="2421839" cy="2846543"/>
          </a:xfrm>
        </p:grpSpPr>
        <p:sp>
          <p:nvSpPr>
            <p:cNvPr id="18" name="Rectangle 17">
              <a:extLst>
                <a:ext uri="{FF2B5EF4-FFF2-40B4-BE49-F238E27FC236}">
                  <a16:creationId xmlns:a16="http://schemas.microsoft.com/office/drawing/2014/main" id="{E905876C-B685-F5EE-781E-BAF1A5372674}"/>
                </a:ext>
              </a:extLst>
            </p:cNvPr>
            <p:cNvSpPr/>
            <p:nvPr/>
          </p:nvSpPr>
          <p:spPr>
            <a:xfrm>
              <a:off x="8633358" y="2065532"/>
              <a:ext cx="2421839" cy="2846543"/>
            </a:xfrm>
            <a:prstGeom prst="rect">
              <a:avLst/>
            </a:prstGeom>
            <a:solidFill>
              <a:srgbClr val="FF0046"/>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9838FFB-CDF2-A1C7-FF85-F8CBA8AE4563}"/>
                </a:ext>
              </a:extLst>
            </p:cNvPr>
            <p:cNvSpPr txBox="1"/>
            <p:nvPr/>
          </p:nvSpPr>
          <p:spPr>
            <a:xfrm>
              <a:off x="8814046" y="2288553"/>
              <a:ext cx="2060461" cy="2385268"/>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1 click schedule creation for as little or as many weeks as needed</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targets, minimum and maximum staffing levels by activity</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a:t>
              </a:r>
              <a:r>
                <a:rPr lang="en-US" sz="800" b="1" spc="-20" dirty="0" err="1">
                  <a:solidFill>
                    <a:schemeClr val="bg1"/>
                  </a:solidFill>
                  <a:latin typeface="Arial" panose="020B0604020202020204" pitchFamily="34" charset="0"/>
                  <a:ea typeface="Roboto Light" charset="0"/>
                  <a:cs typeface="Arial" panose="020B0604020202020204" pitchFamily="34" charset="0"/>
                </a:rPr>
                <a:t>labour</a:t>
              </a:r>
              <a:r>
                <a:rPr lang="en-US" sz="800" b="1" spc="-20" dirty="0">
                  <a:solidFill>
                    <a:schemeClr val="bg1"/>
                  </a:solidFill>
                  <a:latin typeface="Arial" panose="020B0604020202020204" pitchFamily="34" charset="0"/>
                  <a:ea typeface="Roboto Light" charset="0"/>
                  <a:cs typeface="Arial" panose="020B0604020202020204" pitchFamily="34" charset="0"/>
                </a:rPr>
                <a:t> budgets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employee contract obligations and legal requirements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Company fairness principles taken into account during auto-creation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Employee working preferences taken into account during auto-creation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Timed break placement </a:t>
              </a:r>
              <a:r>
                <a:rPr lang="en-US" sz="800" b="1" spc="-20" dirty="0" err="1">
                  <a:solidFill>
                    <a:schemeClr val="bg1"/>
                  </a:solidFill>
                  <a:latin typeface="Arial" panose="020B0604020202020204" pitchFamily="34" charset="0"/>
                  <a:ea typeface="Roboto Light" charset="0"/>
                  <a:cs typeface="Arial" panose="020B0604020202020204" pitchFamily="34" charset="0"/>
                </a:rPr>
                <a:t>optimisation</a:t>
              </a:r>
              <a:r>
                <a:rPr lang="en-US" sz="800" b="1" spc="-20" dirty="0">
                  <a:solidFill>
                    <a:schemeClr val="bg1"/>
                  </a:solidFill>
                  <a:latin typeface="Arial" panose="020B0604020202020204" pitchFamily="34" charset="0"/>
                  <a:ea typeface="Roboto Light" charset="0"/>
                  <a:cs typeface="Arial" panose="020B0604020202020204" pitchFamily="34" charset="0"/>
                </a:rPr>
                <a:t>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Auto-create vacant shifts if unable to meet demand</a:t>
              </a:r>
            </a:p>
          </p:txBody>
        </p:sp>
      </p:grpSp>
    </p:spTree>
    <p:extLst>
      <p:ext uri="{BB962C8B-B14F-4D97-AF65-F5344CB8AC3E}">
        <p14:creationId xmlns:p14="http://schemas.microsoft.com/office/powerpoint/2010/main" val="27153672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2A87E-601A-5942-85C0-72F3A115C8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5592" y="845774"/>
            <a:ext cx="6330345" cy="4093306"/>
          </a:xfrm>
          <a:prstGeom prst="rect">
            <a:avLst/>
          </a:prstGeom>
        </p:spPr>
      </p:pic>
      <p:sp>
        <p:nvSpPr>
          <p:cNvPr id="8" name="Rectangle 7">
            <a:extLst>
              <a:ext uri="{FF2B5EF4-FFF2-40B4-BE49-F238E27FC236}">
                <a16:creationId xmlns:a16="http://schemas.microsoft.com/office/drawing/2014/main" id="{A7DA8EF5-72AE-12C5-24FA-87125772D675}"/>
              </a:ext>
            </a:extLst>
          </p:cNvPr>
          <p:cNvSpPr/>
          <p:nvPr/>
        </p:nvSpPr>
        <p:spPr>
          <a:xfrm>
            <a:off x="1369318" y="4754414"/>
            <a:ext cx="1408078" cy="369332"/>
          </a:xfrm>
          <a:prstGeom prst="rect">
            <a:avLst/>
          </a:prstGeom>
        </p:spPr>
        <p:txBody>
          <a:bodyPr wrap="none">
            <a:spAutoFit/>
          </a:bodyPr>
          <a:lstStyle/>
          <a:p>
            <a:r>
              <a:rPr lang="en-GB" b="1" spc="-60">
                <a:solidFill>
                  <a:srgbClr val="FF0046"/>
                </a:solidFill>
                <a:latin typeface="Arial" panose="020B0604020202020204" pitchFamily="34" charset="0"/>
                <a:cs typeface="Arial" panose="020B0604020202020204" pitchFamily="34" charset="0"/>
              </a:rPr>
              <a:t>Forecasting</a:t>
            </a:r>
          </a:p>
        </p:txBody>
      </p:sp>
      <p:sp>
        <p:nvSpPr>
          <p:cNvPr id="9" name="Rectangle 8">
            <a:extLst>
              <a:ext uri="{FF2B5EF4-FFF2-40B4-BE49-F238E27FC236}">
                <a16:creationId xmlns:a16="http://schemas.microsoft.com/office/drawing/2014/main" id="{D4B512A6-4D5E-2063-466C-7530EACDB1EF}"/>
              </a:ext>
            </a:extLst>
          </p:cNvPr>
          <p:cNvSpPr/>
          <p:nvPr/>
        </p:nvSpPr>
        <p:spPr>
          <a:xfrm>
            <a:off x="8088629" y="4754414"/>
            <a:ext cx="1726114" cy="369332"/>
          </a:xfrm>
          <a:prstGeom prst="rect">
            <a:avLst/>
          </a:prstGeom>
        </p:spPr>
        <p:txBody>
          <a:bodyPr wrap="none">
            <a:spAutoFit/>
          </a:bodyPr>
          <a:lstStyle/>
          <a:p>
            <a:r>
              <a:rPr lang="en-GB" b="1" spc="-60">
                <a:solidFill>
                  <a:srgbClr val="FF0046"/>
                </a:solidFill>
                <a:latin typeface="Arial" panose="020B0604020202020204" pitchFamily="34" charset="0"/>
                <a:cs typeface="Arial" panose="020B0604020202020204" pitchFamily="34" charset="0"/>
              </a:rPr>
              <a:t>Leave absence</a:t>
            </a:r>
          </a:p>
        </p:txBody>
      </p:sp>
      <p:pic>
        <p:nvPicPr>
          <p:cNvPr id="11" name="Picture 10">
            <a:extLst>
              <a:ext uri="{FF2B5EF4-FFF2-40B4-BE49-F238E27FC236}">
                <a16:creationId xmlns:a16="http://schemas.microsoft.com/office/drawing/2014/main" id="{68D229B6-7906-2407-AC3D-E049EB4EFC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6668" y="1082554"/>
            <a:ext cx="6582995" cy="4256673"/>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F64F5DCC-D800-0140-5141-37C85E6C10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98271"/>
            <a:ext cx="765464" cy="4726134"/>
          </a:xfrm>
          <a:prstGeom prst="rect">
            <a:avLst/>
          </a:prstGeom>
        </p:spPr>
      </p:pic>
      <p:sp>
        <p:nvSpPr>
          <p:cNvPr id="14" name="Rectangle 13">
            <a:extLst>
              <a:ext uri="{FF2B5EF4-FFF2-40B4-BE49-F238E27FC236}">
                <a16:creationId xmlns:a16="http://schemas.microsoft.com/office/drawing/2014/main" id="{414E343E-E10A-A920-D211-55C85E993383}"/>
              </a:ext>
            </a:extLst>
          </p:cNvPr>
          <p:cNvSpPr/>
          <p:nvPr/>
        </p:nvSpPr>
        <p:spPr>
          <a:xfrm>
            <a:off x="8088629" y="5064627"/>
            <a:ext cx="2693241" cy="854080"/>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rgbClr val="0F0F28"/>
                </a:solidFill>
                <a:latin typeface="Arial"/>
                <a:cs typeface="Arial"/>
              </a:rPr>
              <a:t>Request, approve and track leave and absence for your entire workforce from one solution, and have this information automatically available in our scheduling solutions.</a:t>
            </a:r>
          </a:p>
        </p:txBody>
      </p:sp>
      <p:sp>
        <p:nvSpPr>
          <p:cNvPr id="15" name="Rectangle 14">
            <a:extLst>
              <a:ext uri="{FF2B5EF4-FFF2-40B4-BE49-F238E27FC236}">
                <a16:creationId xmlns:a16="http://schemas.microsoft.com/office/drawing/2014/main" id="{DA78EB62-784C-82D7-7C7F-674056C1DA0A}"/>
              </a:ext>
            </a:extLst>
          </p:cNvPr>
          <p:cNvSpPr/>
          <p:nvPr/>
        </p:nvSpPr>
        <p:spPr>
          <a:xfrm>
            <a:off x="1410130" y="5111813"/>
            <a:ext cx="2693241" cy="54938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rgbClr val="0F0F28"/>
                </a:solidFill>
                <a:latin typeface="Arial"/>
                <a:cs typeface="Arial"/>
              </a:rPr>
              <a:t>Use data points unique to your business to accurately predict customer demand and create your perfect rotas to match.</a:t>
            </a:r>
            <a:endParaRPr lang="en-US"/>
          </a:p>
        </p:txBody>
      </p:sp>
      <p:grpSp>
        <p:nvGrpSpPr>
          <p:cNvPr id="10" name="Group 9">
            <a:extLst>
              <a:ext uri="{FF2B5EF4-FFF2-40B4-BE49-F238E27FC236}">
                <a16:creationId xmlns:a16="http://schemas.microsoft.com/office/drawing/2014/main" id="{548667A4-C38F-0749-882C-FF93722B2A9A}"/>
              </a:ext>
            </a:extLst>
          </p:cNvPr>
          <p:cNvGrpSpPr/>
          <p:nvPr/>
        </p:nvGrpSpPr>
        <p:grpSpPr>
          <a:xfrm>
            <a:off x="2169700" y="1082554"/>
            <a:ext cx="2421839" cy="2409273"/>
            <a:chOff x="3112389" y="1971576"/>
            <a:chExt cx="2421839" cy="2409273"/>
          </a:xfrm>
        </p:grpSpPr>
        <p:sp>
          <p:nvSpPr>
            <p:cNvPr id="13" name="Rectangle 12">
              <a:extLst>
                <a:ext uri="{FF2B5EF4-FFF2-40B4-BE49-F238E27FC236}">
                  <a16:creationId xmlns:a16="http://schemas.microsoft.com/office/drawing/2014/main" id="{2E99E6A5-D7F8-18FD-11D0-11FB2E56E9F5}"/>
                </a:ext>
              </a:extLst>
            </p:cNvPr>
            <p:cNvSpPr/>
            <p:nvPr/>
          </p:nvSpPr>
          <p:spPr>
            <a:xfrm>
              <a:off x="3112389" y="1971576"/>
              <a:ext cx="2421839" cy="2409273"/>
            </a:xfrm>
            <a:prstGeom prst="rect">
              <a:avLst/>
            </a:prstGeom>
            <a:solidFill>
              <a:srgbClr val="0F0F28"/>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07DAA1F-E7B7-F15E-99FA-1BBB90CE4F40}"/>
                </a:ext>
              </a:extLst>
            </p:cNvPr>
            <p:cNvSpPr txBox="1"/>
            <p:nvPr/>
          </p:nvSpPr>
          <p:spPr>
            <a:xfrm>
              <a:off x="3241230" y="2165442"/>
              <a:ext cx="2164155" cy="1862048"/>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Demand forecasts by task using AI and machine learning algorithms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Demand forecasting using sales, transactions, orders or any time stamped data</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Holiday and special event tagging</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Bottom-up forecasting which applies </a:t>
              </a:r>
              <a:r>
                <a:rPr lang="en-US" sz="800" b="1" spc="-20" dirty="0" err="1">
                  <a:solidFill>
                    <a:schemeClr val="bg1"/>
                  </a:solidFill>
                  <a:latin typeface="Arial" panose="020B0604020202020204" pitchFamily="34" charset="0"/>
                  <a:ea typeface="Roboto Light" charset="0"/>
                  <a:cs typeface="Arial" panose="020B0604020202020204" pitchFamily="34" charset="0"/>
                </a:rPr>
                <a:t>labour</a:t>
              </a:r>
              <a:r>
                <a:rPr lang="en-US" sz="800" b="1" spc="-20" dirty="0">
                  <a:solidFill>
                    <a:schemeClr val="bg1"/>
                  </a:solidFill>
                  <a:latin typeface="Arial" panose="020B0604020202020204" pitchFamily="34" charset="0"/>
                  <a:ea typeface="Roboto Light" charset="0"/>
                  <a:cs typeface="Arial" panose="020B0604020202020204" pitchFamily="34" charset="0"/>
                </a:rPr>
                <a:t> standards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Top-down forecasting to apply </a:t>
              </a:r>
              <a:r>
                <a:rPr lang="en-US" sz="800" b="1" spc="-20" dirty="0" err="1">
                  <a:solidFill>
                    <a:schemeClr val="bg1"/>
                  </a:solidFill>
                  <a:latin typeface="Arial" panose="020B0604020202020204" pitchFamily="34" charset="0"/>
                  <a:ea typeface="Roboto Light" charset="0"/>
                  <a:cs typeface="Arial" panose="020B0604020202020204" pitchFamily="34" charset="0"/>
                </a:rPr>
                <a:t>labour</a:t>
              </a:r>
              <a:r>
                <a:rPr lang="en-US" sz="800" b="1" spc="-20" dirty="0">
                  <a:solidFill>
                    <a:schemeClr val="bg1"/>
                  </a:solidFill>
                  <a:latin typeface="Arial" panose="020B0604020202020204" pitchFamily="34" charset="0"/>
                  <a:ea typeface="Roboto Light" charset="0"/>
                  <a:cs typeface="Arial" panose="020B0604020202020204" pitchFamily="34" charset="0"/>
                </a:rPr>
                <a:t> budget most effectively</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Uses data points defined by you to predict footfall or demand</a:t>
              </a:r>
            </a:p>
          </p:txBody>
        </p:sp>
      </p:grpSp>
      <p:grpSp>
        <p:nvGrpSpPr>
          <p:cNvPr id="17" name="Group 16">
            <a:extLst>
              <a:ext uri="{FF2B5EF4-FFF2-40B4-BE49-F238E27FC236}">
                <a16:creationId xmlns:a16="http://schemas.microsoft.com/office/drawing/2014/main" id="{D4676755-C168-105A-6B2E-25D053D05C73}"/>
              </a:ext>
            </a:extLst>
          </p:cNvPr>
          <p:cNvGrpSpPr/>
          <p:nvPr/>
        </p:nvGrpSpPr>
        <p:grpSpPr>
          <a:xfrm>
            <a:off x="8500046" y="1376823"/>
            <a:ext cx="2067238" cy="1930920"/>
            <a:chOff x="8633359" y="2065532"/>
            <a:chExt cx="2067238" cy="1930920"/>
          </a:xfrm>
          <a:solidFill>
            <a:srgbClr val="0F0F28"/>
          </a:solidFill>
        </p:grpSpPr>
        <p:sp>
          <p:nvSpPr>
            <p:cNvPr id="18" name="Rectangle 17">
              <a:extLst>
                <a:ext uri="{FF2B5EF4-FFF2-40B4-BE49-F238E27FC236}">
                  <a16:creationId xmlns:a16="http://schemas.microsoft.com/office/drawing/2014/main" id="{FBFAFAD0-0861-A9CD-865C-199374CF40A5}"/>
                </a:ext>
              </a:extLst>
            </p:cNvPr>
            <p:cNvSpPr/>
            <p:nvPr/>
          </p:nvSpPr>
          <p:spPr>
            <a:xfrm>
              <a:off x="8633359" y="2065532"/>
              <a:ext cx="2067238" cy="1930920"/>
            </a:xfrm>
            <a:prstGeom prst="rect">
              <a:avLst/>
            </a:prstGeom>
            <a:grp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8917A4E-3FAB-E5A2-3E1B-F39DC48232EC}"/>
                </a:ext>
              </a:extLst>
            </p:cNvPr>
            <p:cNvSpPr txBox="1"/>
            <p:nvPr/>
          </p:nvSpPr>
          <p:spPr>
            <a:xfrm>
              <a:off x="8814046" y="2288553"/>
              <a:ext cx="1752983" cy="1492716"/>
            </a:xfrm>
            <a:prstGeom prst="rect">
              <a:avLst/>
            </a:prstGeom>
            <a:grp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Annual leave accruals in hours or days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Leave approval hierarchy</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Time off in lieu management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Black-out dates &amp; max off restrictions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Absence document storage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Auto-approval of leave within rules</a:t>
              </a:r>
            </a:p>
          </p:txBody>
        </p:sp>
      </p:grpSp>
    </p:spTree>
    <p:extLst>
      <p:ext uri="{BB962C8B-B14F-4D97-AF65-F5344CB8AC3E}">
        <p14:creationId xmlns:p14="http://schemas.microsoft.com/office/powerpoint/2010/main" val="711309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F9EC90-2031-7146-8E1B-C4E811C2A0DA}"/>
              </a:ext>
            </a:extLst>
          </p:cNvPr>
          <p:cNvSpPr txBox="1"/>
          <p:nvPr/>
        </p:nvSpPr>
        <p:spPr>
          <a:xfrm>
            <a:off x="6512213" y="418369"/>
            <a:ext cx="2940132" cy="830997"/>
          </a:xfrm>
          <a:prstGeom prst="rect">
            <a:avLst/>
          </a:prstGeom>
          <a:noFill/>
        </p:spPr>
        <p:txBody>
          <a:bodyPr wrap="square" rtlCol="0">
            <a:spAutoFit/>
          </a:bodyPr>
          <a:lstStyle/>
          <a:p>
            <a:r>
              <a:rPr lang="en-US" sz="4800" b="1" spc="-150" dirty="0">
                <a:solidFill>
                  <a:srgbClr val="FF0046"/>
                </a:solidFill>
                <a:latin typeface="Arial" panose="020B0604020202020204" pitchFamily="34" charset="0"/>
                <a:cs typeface="Arial" panose="020B0604020202020204" pitchFamily="34" charset="0"/>
              </a:rPr>
              <a:t>Agenda.</a:t>
            </a:r>
          </a:p>
        </p:txBody>
      </p:sp>
      <p:graphicFrame>
        <p:nvGraphicFramePr>
          <p:cNvPr id="2" name="Table 4">
            <a:extLst>
              <a:ext uri="{FF2B5EF4-FFF2-40B4-BE49-F238E27FC236}">
                <a16:creationId xmlns:a16="http://schemas.microsoft.com/office/drawing/2014/main" id="{21A74DB4-BD9C-C8DE-3E4E-2C432F607775}"/>
              </a:ext>
            </a:extLst>
          </p:cNvPr>
          <p:cNvGraphicFramePr>
            <a:graphicFrameLocks noGrp="1"/>
          </p:cNvGraphicFramePr>
          <p:nvPr>
            <p:extLst>
              <p:ext uri="{D42A27DB-BD31-4B8C-83A1-F6EECF244321}">
                <p14:modId xmlns:p14="http://schemas.microsoft.com/office/powerpoint/2010/main" val="1521419375"/>
              </p:ext>
            </p:extLst>
          </p:nvPr>
        </p:nvGraphicFramePr>
        <p:xfrm>
          <a:off x="584790" y="709032"/>
          <a:ext cx="5511210" cy="5203640"/>
        </p:xfrm>
        <a:graphic>
          <a:graphicData uri="http://schemas.openxmlformats.org/drawingml/2006/table">
            <a:tbl>
              <a:tblPr firstRow="1" bandRow="1">
                <a:tableStyleId>{5C22544A-7EE6-4342-B048-85BDC9FD1C3A}</a:tableStyleId>
              </a:tblPr>
              <a:tblGrid>
                <a:gridCol w="5511210">
                  <a:extLst>
                    <a:ext uri="{9D8B030D-6E8A-4147-A177-3AD203B41FA5}">
                      <a16:colId xmlns:a16="http://schemas.microsoft.com/office/drawing/2014/main" val="367660547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spc="-70">
                          <a:solidFill>
                            <a:schemeClr val="bg1"/>
                          </a:solidFill>
                          <a:latin typeface="Arial" panose="020B0604020202020204" pitchFamily="34" charset="0"/>
                          <a:cs typeface="Arial" panose="020B0604020202020204" pitchFamily="34" charset="0"/>
                        </a:rPr>
                        <a:t>Who we are - team introduction</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4262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spc="-70">
                          <a:solidFill>
                            <a:schemeClr val="bg1"/>
                          </a:solidFill>
                          <a:latin typeface="Arial" panose="020B0604020202020204" pitchFamily="34" charset="0"/>
                          <a:cs typeface="Arial" panose="020B0604020202020204" pitchFamily="34" charset="0"/>
                        </a:rPr>
                        <a:t>Who we are brand story/intro </a:t>
                      </a:r>
                      <a:r>
                        <a:rPr lang="en-US" sz="1400" b="0" spc="-70" err="1">
                          <a:solidFill>
                            <a:schemeClr val="bg1"/>
                          </a:solidFill>
                          <a:latin typeface="Arial" panose="020B0604020202020204" pitchFamily="34" charset="0"/>
                          <a:cs typeface="Arial" panose="020B0604020202020204" pitchFamily="34" charset="0"/>
                        </a:rPr>
                        <a:t>etc</a:t>
                      </a:r>
                      <a:endParaRPr lang="en-US" sz="1400" b="0" spc="-7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4497650"/>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Our history</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006181"/>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Our partners</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28649"/>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Our approach</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600595"/>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Our solutions</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847298"/>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Features tables</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08206"/>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DEMO</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359203"/>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Implementation</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853232"/>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Results</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030774"/>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RTBs – testimonials/case studies scores </a:t>
                      </a:r>
                      <a:r>
                        <a:rPr lang="en-US" sz="1400" b="0" spc="-70" err="1">
                          <a:solidFill>
                            <a:schemeClr val="bg1"/>
                          </a:solidFill>
                          <a:latin typeface="Arial" panose="020B0604020202020204" pitchFamily="34" charset="0"/>
                          <a:cs typeface="Arial" panose="020B0604020202020204" pitchFamily="34" charset="0"/>
                        </a:rPr>
                        <a:t>etc</a:t>
                      </a:r>
                      <a:endParaRPr lang="en-US" sz="1400" b="0" spc="-7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3459414"/>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Ongoing partnership &amp; support</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092610"/>
                  </a:ext>
                </a:extLst>
              </a:tr>
              <a:tr h="370840">
                <a:tc>
                  <a:txBody>
                    <a:bodyPr/>
                    <a:lstStyle/>
                    <a:p>
                      <a:pPr>
                        <a:lnSpc>
                          <a:spcPct val="150000"/>
                        </a:lnSpc>
                        <a:buSzPct val="70000"/>
                      </a:pPr>
                      <a:r>
                        <a:rPr lang="en-US" sz="1400" b="0" spc="-70">
                          <a:solidFill>
                            <a:schemeClr val="bg1"/>
                          </a:solidFill>
                          <a:latin typeface="Arial" panose="020B0604020202020204" pitchFamily="34" charset="0"/>
                          <a:cs typeface="Arial" panose="020B0604020202020204" pitchFamily="34" charset="0"/>
                        </a:rPr>
                        <a:t>Business case &amp; costs</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639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spc="-70" dirty="0">
                          <a:solidFill>
                            <a:schemeClr val="bg1"/>
                          </a:solidFill>
                          <a:latin typeface="Arial" panose="020B0604020202020204" pitchFamily="34" charset="0"/>
                          <a:cs typeface="Arial" panose="020B0604020202020204" pitchFamily="34" charset="0"/>
                        </a:rPr>
                        <a:t>Questions</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3034611"/>
                  </a:ext>
                </a:extLst>
              </a:tr>
            </a:tbl>
          </a:graphicData>
        </a:graphic>
      </p:graphicFrame>
    </p:spTree>
    <p:extLst>
      <p:ext uri="{BB962C8B-B14F-4D97-AF65-F5344CB8AC3E}">
        <p14:creationId xmlns:p14="http://schemas.microsoft.com/office/powerpoint/2010/main" val="267034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79C29A-A362-A682-3FDB-AD15715A231E}"/>
              </a:ext>
            </a:extLst>
          </p:cNvPr>
          <p:cNvSpPr/>
          <p:nvPr/>
        </p:nvSpPr>
        <p:spPr>
          <a:xfrm>
            <a:off x="2927874" y="0"/>
            <a:ext cx="9264126"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Picture 7">
            <a:extLst>
              <a:ext uri="{FF2B5EF4-FFF2-40B4-BE49-F238E27FC236}">
                <a16:creationId xmlns:a16="http://schemas.microsoft.com/office/drawing/2014/main" id="{DACD230D-43D7-660C-3D38-091BE50E99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8725" y="1140864"/>
            <a:ext cx="6328394" cy="4092044"/>
          </a:xfrm>
          <a:prstGeom prst="rect">
            <a:avLst/>
          </a:prstGeom>
        </p:spPr>
      </p:pic>
      <p:sp>
        <p:nvSpPr>
          <p:cNvPr id="9" name="Rectangle 8">
            <a:extLst>
              <a:ext uri="{FF2B5EF4-FFF2-40B4-BE49-F238E27FC236}">
                <a16:creationId xmlns:a16="http://schemas.microsoft.com/office/drawing/2014/main" id="{B6986A0C-7CD1-A4DD-50C7-0B414CEA1E58}"/>
              </a:ext>
            </a:extLst>
          </p:cNvPr>
          <p:cNvSpPr/>
          <p:nvPr/>
        </p:nvSpPr>
        <p:spPr>
          <a:xfrm>
            <a:off x="3678075" y="4863576"/>
            <a:ext cx="2182713" cy="369332"/>
          </a:xfrm>
          <a:prstGeom prst="rect">
            <a:avLst/>
          </a:prstGeom>
        </p:spPr>
        <p:txBody>
          <a:bodyPr wrap="none">
            <a:spAutoFit/>
          </a:bodyPr>
          <a:lstStyle/>
          <a:p>
            <a:r>
              <a:rPr lang="en-GB" b="1" spc="-60">
                <a:solidFill>
                  <a:srgbClr val="0F0F28"/>
                </a:solidFill>
                <a:latin typeface="Arial" panose="020B0604020202020204" pitchFamily="34" charset="0"/>
                <a:cs typeface="Arial" panose="020B0604020202020204" pitchFamily="34" charset="0"/>
              </a:rPr>
              <a:t>Time &amp; Attendance</a:t>
            </a:r>
          </a:p>
        </p:txBody>
      </p:sp>
      <p:pic>
        <p:nvPicPr>
          <p:cNvPr id="10" name="Picture 9">
            <a:extLst>
              <a:ext uri="{FF2B5EF4-FFF2-40B4-BE49-F238E27FC236}">
                <a16:creationId xmlns:a16="http://schemas.microsoft.com/office/drawing/2014/main" id="{2E024ECA-D8DA-29DF-74FD-588EEB012C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45774"/>
            <a:ext cx="1463937" cy="4093306"/>
          </a:xfrm>
          <a:prstGeom prst="rect">
            <a:avLst/>
          </a:prstGeom>
        </p:spPr>
      </p:pic>
      <p:sp>
        <p:nvSpPr>
          <p:cNvPr id="11" name="Rectangle 10">
            <a:extLst>
              <a:ext uri="{FF2B5EF4-FFF2-40B4-BE49-F238E27FC236}">
                <a16:creationId xmlns:a16="http://schemas.microsoft.com/office/drawing/2014/main" id="{6A2737D4-BA7B-D481-BC47-3276B329DFE2}"/>
              </a:ext>
            </a:extLst>
          </p:cNvPr>
          <p:cNvSpPr/>
          <p:nvPr/>
        </p:nvSpPr>
        <p:spPr>
          <a:xfrm>
            <a:off x="3678075" y="5228400"/>
            <a:ext cx="3204485" cy="70173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chemeClr val="bg1"/>
                </a:solidFill>
                <a:latin typeface="Arial"/>
                <a:cs typeface="Arial"/>
              </a:rPr>
              <a:t>Manage gaps, leave, swaps and availability in one seamless interface. Information from your rotas is populated into timesheets to be sent to payroll for accurate processing.</a:t>
            </a:r>
            <a:endParaRPr lang="en-US">
              <a:solidFill>
                <a:schemeClr val="bg1"/>
              </a:solidFill>
            </a:endParaRPr>
          </a:p>
        </p:txBody>
      </p:sp>
      <p:pic>
        <p:nvPicPr>
          <p:cNvPr id="12" name="Picture 11" descr="Background pattern&#10;&#10;Description automatically generated">
            <a:extLst>
              <a:ext uri="{FF2B5EF4-FFF2-40B4-BE49-F238E27FC236}">
                <a16:creationId xmlns:a16="http://schemas.microsoft.com/office/drawing/2014/main" id="{D1C4285B-03A9-54C0-1F61-77DA509B75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5868" y="1261879"/>
            <a:ext cx="2074419" cy="3261096"/>
          </a:xfrm>
          <a:prstGeom prst="rect">
            <a:avLst/>
          </a:prstGeom>
        </p:spPr>
      </p:pic>
      <p:pic>
        <p:nvPicPr>
          <p:cNvPr id="13" name="Picture 12" descr="Graphical user interface, text, application, Teams&#10;&#10;Description automatically generated">
            <a:extLst>
              <a:ext uri="{FF2B5EF4-FFF2-40B4-BE49-F238E27FC236}">
                <a16:creationId xmlns:a16="http://schemas.microsoft.com/office/drawing/2014/main" id="{3FC517D3-B17D-7D99-56E0-A293D5EA84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6919" y="2296390"/>
            <a:ext cx="4040486" cy="4561609"/>
          </a:xfrm>
          <a:prstGeom prst="rect">
            <a:avLst/>
          </a:prstGeom>
        </p:spPr>
      </p:pic>
      <p:grpSp>
        <p:nvGrpSpPr>
          <p:cNvPr id="15" name="Group 14">
            <a:extLst>
              <a:ext uri="{FF2B5EF4-FFF2-40B4-BE49-F238E27FC236}">
                <a16:creationId xmlns:a16="http://schemas.microsoft.com/office/drawing/2014/main" id="{8F26D9EA-71E7-8138-CFF4-EDF8C2995B87}"/>
              </a:ext>
            </a:extLst>
          </p:cNvPr>
          <p:cNvGrpSpPr/>
          <p:nvPr/>
        </p:nvGrpSpPr>
        <p:grpSpPr>
          <a:xfrm>
            <a:off x="5671640" y="1108735"/>
            <a:ext cx="2421839" cy="2971470"/>
            <a:chOff x="3112389" y="1971576"/>
            <a:chExt cx="2421839" cy="2971470"/>
          </a:xfrm>
        </p:grpSpPr>
        <p:sp>
          <p:nvSpPr>
            <p:cNvPr id="16" name="Rectangle 15">
              <a:extLst>
                <a:ext uri="{FF2B5EF4-FFF2-40B4-BE49-F238E27FC236}">
                  <a16:creationId xmlns:a16="http://schemas.microsoft.com/office/drawing/2014/main" id="{B1D83DC0-E2B2-50BE-62E1-DF109B1292FA}"/>
                </a:ext>
              </a:extLst>
            </p:cNvPr>
            <p:cNvSpPr/>
            <p:nvPr/>
          </p:nvSpPr>
          <p:spPr>
            <a:xfrm>
              <a:off x="3112389" y="1971576"/>
              <a:ext cx="2421839" cy="2971470"/>
            </a:xfrm>
            <a:prstGeom prst="rect">
              <a:avLst/>
            </a:prstGeom>
            <a:solidFill>
              <a:srgbClr val="0F0F28"/>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B6CA42D-7B04-87DE-9079-79504FC33A1F}"/>
                </a:ext>
              </a:extLst>
            </p:cNvPr>
            <p:cNvSpPr txBox="1"/>
            <p:nvPr/>
          </p:nvSpPr>
          <p:spPr>
            <a:xfrm>
              <a:off x="3241230" y="2165442"/>
              <a:ext cx="2164155" cy="2508379"/>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Clocking via employee mobile app, in-store device, or 3rd party timeclock solution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Self-identify reason for clocking outside grace period</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Geo-locating, geo-fencing or photo capture at time of clocking</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Audit and validate hours worked versus scheduled</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Bulk approve timesheet entries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Bespoke pay codes for easy syncing with payroll solutions</a:t>
              </a:r>
            </a:p>
            <a:p>
              <a:pPr marL="171450" indent="-171450">
                <a:spcBef>
                  <a:spcPts val="600"/>
                </a:spcBef>
                <a:buFont typeface="Arial" panose="020B0604020202020204" pitchFamily="34" charset="0"/>
                <a:buChar char="•"/>
              </a:pPr>
              <a:r>
                <a:rPr lang="en-US" sz="800" b="1" spc="-20" dirty="0" err="1">
                  <a:solidFill>
                    <a:schemeClr val="bg1"/>
                  </a:solidFill>
                  <a:latin typeface="Arial" panose="020B0604020202020204" pitchFamily="34" charset="0"/>
                  <a:ea typeface="Roboto Light" charset="0"/>
                  <a:cs typeface="Arial" panose="020B0604020202020204" pitchFamily="34" charset="0"/>
                </a:rPr>
                <a:t>Paycode</a:t>
              </a:r>
              <a:r>
                <a:rPr lang="en-US" sz="800" b="1" spc="-20" dirty="0">
                  <a:solidFill>
                    <a:schemeClr val="bg1"/>
                  </a:solidFill>
                  <a:latin typeface="Arial" panose="020B0604020202020204" pitchFamily="34" charset="0"/>
                  <a:ea typeface="Roboto Light" charset="0"/>
                  <a:cs typeface="Arial" panose="020B0604020202020204" pitchFamily="34" charset="0"/>
                </a:rPr>
                <a:t> allocation based on </a:t>
              </a:r>
              <a:r>
                <a:rPr lang="en-US" sz="800" b="1" spc="-20" dirty="0" err="1">
                  <a:solidFill>
                    <a:schemeClr val="bg1"/>
                  </a:solidFill>
                  <a:latin typeface="Arial" panose="020B0604020202020204" pitchFamily="34" charset="0"/>
                  <a:ea typeface="Roboto Light" charset="0"/>
                  <a:cs typeface="Arial" panose="020B0604020202020204" pitchFamily="34" charset="0"/>
                </a:rPr>
                <a:t>labour</a:t>
              </a:r>
              <a:r>
                <a:rPr lang="en-US" sz="800" b="1" spc="-20" dirty="0">
                  <a:solidFill>
                    <a:schemeClr val="bg1"/>
                  </a:solidFill>
                  <a:latin typeface="Arial" panose="020B0604020202020204" pitchFamily="34" charset="0"/>
                  <a:ea typeface="Roboto Light" charset="0"/>
                  <a:cs typeface="Arial" panose="020B0604020202020204" pitchFamily="34" charset="0"/>
                </a:rPr>
                <a:t> laws and company policies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Unique rounding rules applied for early and late clock ins and outs</a:t>
              </a:r>
            </a:p>
          </p:txBody>
        </p:sp>
      </p:grpSp>
    </p:spTree>
    <p:extLst>
      <p:ext uri="{BB962C8B-B14F-4D97-AF65-F5344CB8AC3E}">
        <p14:creationId xmlns:p14="http://schemas.microsoft.com/office/powerpoint/2010/main" val="3870300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25E6FB6-5C3F-5646-02BB-382AF2864D6A}"/>
              </a:ext>
            </a:extLst>
          </p:cNvPr>
          <p:cNvSpPr/>
          <p:nvPr/>
        </p:nvSpPr>
        <p:spPr>
          <a:xfrm>
            <a:off x="-1" y="0"/>
            <a:ext cx="11607501" cy="6858000"/>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7" name="Rectangle 6">
            <a:extLst>
              <a:ext uri="{FF2B5EF4-FFF2-40B4-BE49-F238E27FC236}">
                <a16:creationId xmlns:a16="http://schemas.microsoft.com/office/drawing/2014/main" id="{D5DC08F7-A6AD-EC24-7EBA-96F37321800A}"/>
              </a:ext>
            </a:extLst>
          </p:cNvPr>
          <p:cNvSpPr/>
          <p:nvPr/>
        </p:nvSpPr>
        <p:spPr>
          <a:xfrm>
            <a:off x="3729480" y="5239739"/>
            <a:ext cx="2033890" cy="369332"/>
          </a:xfrm>
          <a:prstGeom prst="rect">
            <a:avLst/>
          </a:prstGeom>
        </p:spPr>
        <p:txBody>
          <a:bodyPr wrap="none">
            <a:spAutoFit/>
          </a:bodyPr>
          <a:lstStyle/>
          <a:p>
            <a:r>
              <a:rPr lang="en-GB" b="1" spc="-60">
                <a:solidFill>
                  <a:srgbClr val="FF0046"/>
                </a:solidFill>
                <a:latin typeface="Arial" panose="020B0604020202020204" pitchFamily="34" charset="0"/>
                <a:cs typeface="Arial" panose="020B0604020202020204" pitchFamily="34" charset="0"/>
              </a:rPr>
              <a:t>Digital scheduling</a:t>
            </a:r>
          </a:p>
        </p:txBody>
      </p:sp>
      <p:pic>
        <p:nvPicPr>
          <p:cNvPr id="8" name="Picture 7" descr="Background pattern&#10;&#10;Description automatically generated">
            <a:extLst>
              <a:ext uri="{FF2B5EF4-FFF2-40B4-BE49-F238E27FC236}">
                <a16:creationId xmlns:a16="http://schemas.microsoft.com/office/drawing/2014/main" id="{B3262A86-2019-2705-C3DF-5797759C82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59186"/>
            <a:ext cx="1893346" cy="2424781"/>
          </a:xfrm>
          <a:prstGeom prst="rect">
            <a:avLst/>
          </a:prstGeom>
        </p:spPr>
      </p:pic>
      <p:pic>
        <p:nvPicPr>
          <p:cNvPr id="6" name="Picture 5">
            <a:extLst>
              <a:ext uri="{FF2B5EF4-FFF2-40B4-BE49-F238E27FC236}">
                <a16:creationId xmlns:a16="http://schemas.microsoft.com/office/drawing/2014/main" id="{DAF8D6D8-F72D-7408-29AC-1E94D259633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77297" y="1490645"/>
            <a:ext cx="5749180" cy="3876708"/>
          </a:xfrm>
          <a:prstGeom prst="rect">
            <a:avLst/>
          </a:prstGeom>
        </p:spPr>
      </p:pic>
      <p:sp>
        <p:nvSpPr>
          <p:cNvPr id="11" name="Rectangle 10">
            <a:extLst>
              <a:ext uri="{FF2B5EF4-FFF2-40B4-BE49-F238E27FC236}">
                <a16:creationId xmlns:a16="http://schemas.microsoft.com/office/drawing/2014/main" id="{833394B9-9A8F-E004-BAA3-BA435882032A}"/>
              </a:ext>
            </a:extLst>
          </p:cNvPr>
          <p:cNvSpPr/>
          <p:nvPr/>
        </p:nvSpPr>
        <p:spPr>
          <a:xfrm>
            <a:off x="7815553" y="5238463"/>
            <a:ext cx="1821011" cy="369332"/>
          </a:xfrm>
          <a:prstGeom prst="rect">
            <a:avLst/>
          </a:prstGeom>
        </p:spPr>
        <p:txBody>
          <a:bodyPr wrap="none">
            <a:spAutoFit/>
          </a:bodyPr>
          <a:lstStyle/>
          <a:p>
            <a:r>
              <a:rPr lang="en-GB" b="1" spc="-60" err="1">
                <a:solidFill>
                  <a:srgbClr val="FF0046"/>
                </a:solidFill>
                <a:latin typeface="Arial" panose="020B0604020202020204" pitchFamily="34" charset="0"/>
                <a:cs typeface="Arial" panose="020B0604020202020204" pitchFamily="34" charset="0"/>
              </a:rPr>
              <a:t>Autoscheduling</a:t>
            </a:r>
            <a:endParaRPr lang="en-GB" b="1" spc="-60">
              <a:solidFill>
                <a:srgbClr val="FF0046"/>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1183856-E3AC-39ED-36F4-70385357B65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10621" y="698271"/>
            <a:ext cx="7309021" cy="4726133"/>
          </a:xfrm>
          <a:prstGeom prst="rect">
            <a:avLst/>
          </a:prstGeom>
        </p:spPr>
      </p:pic>
      <p:sp>
        <p:nvSpPr>
          <p:cNvPr id="14" name="Rectangle 13">
            <a:extLst>
              <a:ext uri="{FF2B5EF4-FFF2-40B4-BE49-F238E27FC236}">
                <a16:creationId xmlns:a16="http://schemas.microsoft.com/office/drawing/2014/main" id="{10F96C95-627D-2BBB-A274-F60BC0DAF4C0}"/>
              </a:ext>
            </a:extLst>
          </p:cNvPr>
          <p:cNvSpPr/>
          <p:nvPr/>
        </p:nvSpPr>
        <p:spPr>
          <a:xfrm>
            <a:off x="3729480" y="5610347"/>
            <a:ext cx="3166172" cy="70173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chemeClr val="bg1"/>
                </a:solidFill>
                <a:latin typeface="Arial"/>
                <a:ea typeface="+mn-lt"/>
                <a:cs typeface="Arial"/>
              </a:rPr>
              <a:t>Build all your workforce schedules and rotas on one intuitive cloud-based platform, taking into account budgets, skills and contractual obligations.</a:t>
            </a:r>
            <a:endParaRPr lang="en-US">
              <a:solidFill>
                <a:schemeClr val="bg1"/>
              </a:solidFill>
            </a:endParaRPr>
          </a:p>
        </p:txBody>
      </p:sp>
      <p:sp>
        <p:nvSpPr>
          <p:cNvPr id="15" name="Rectangle 14">
            <a:extLst>
              <a:ext uri="{FF2B5EF4-FFF2-40B4-BE49-F238E27FC236}">
                <a16:creationId xmlns:a16="http://schemas.microsoft.com/office/drawing/2014/main" id="{7D81E650-1843-8C2A-41B2-74264C5A3373}"/>
              </a:ext>
            </a:extLst>
          </p:cNvPr>
          <p:cNvSpPr/>
          <p:nvPr/>
        </p:nvSpPr>
        <p:spPr>
          <a:xfrm>
            <a:off x="7815554" y="5610347"/>
            <a:ext cx="3254066" cy="54938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chemeClr val="bg1"/>
                </a:solidFill>
                <a:latin typeface="Arial"/>
                <a:cs typeface="Arial"/>
              </a:rPr>
              <a:t>Create the perfect schedule and meet customer demand and employee needs with the click of a button.</a:t>
            </a:r>
            <a:endParaRPr lang="en-US">
              <a:solidFill>
                <a:schemeClr val="bg1"/>
              </a:solidFill>
            </a:endParaRPr>
          </a:p>
        </p:txBody>
      </p:sp>
      <p:sp>
        <p:nvSpPr>
          <p:cNvPr id="17" name="Title 1">
            <a:extLst>
              <a:ext uri="{FF2B5EF4-FFF2-40B4-BE49-F238E27FC236}">
                <a16:creationId xmlns:a16="http://schemas.microsoft.com/office/drawing/2014/main" id="{2F16FD7D-8CF0-6FC4-775E-32D7CDF27F48}"/>
              </a:ext>
            </a:extLst>
          </p:cNvPr>
          <p:cNvSpPr>
            <a:spLocks noGrp="1"/>
          </p:cNvSpPr>
          <p:nvPr>
            <p:ph type="title"/>
          </p:nvPr>
        </p:nvSpPr>
        <p:spPr>
          <a:xfrm>
            <a:off x="1989268" y="650528"/>
            <a:ext cx="4668083" cy="783066"/>
          </a:xfrm>
        </p:spPr>
        <p:txBody>
          <a:bodyPr anchor="t"/>
          <a:lstStyle/>
          <a:p>
            <a:r>
              <a:rPr lang="en-GB" spc="-150" dirty="0">
                <a:solidFill>
                  <a:srgbClr val="FF0046"/>
                </a:solidFill>
              </a:rPr>
              <a:t>Our solutions.</a:t>
            </a:r>
          </a:p>
        </p:txBody>
      </p:sp>
      <p:grpSp>
        <p:nvGrpSpPr>
          <p:cNvPr id="3" name="Group 2">
            <a:extLst>
              <a:ext uri="{FF2B5EF4-FFF2-40B4-BE49-F238E27FC236}">
                <a16:creationId xmlns:a16="http://schemas.microsoft.com/office/drawing/2014/main" id="{009BD934-357B-0171-123D-D1F368CCCEAB}"/>
              </a:ext>
            </a:extLst>
          </p:cNvPr>
          <p:cNvGrpSpPr/>
          <p:nvPr/>
        </p:nvGrpSpPr>
        <p:grpSpPr>
          <a:xfrm>
            <a:off x="3112389" y="1676588"/>
            <a:ext cx="2421839" cy="3281977"/>
            <a:chOff x="3112389" y="1676588"/>
            <a:chExt cx="2421839" cy="3281977"/>
          </a:xfrm>
        </p:grpSpPr>
        <p:sp>
          <p:nvSpPr>
            <p:cNvPr id="2" name="Rectangle 1">
              <a:extLst>
                <a:ext uri="{FF2B5EF4-FFF2-40B4-BE49-F238E27FC236}">
                  <a16:creationId xmlns:a16="http://schemas.microsoft.com/office/drawing/2014/main" id="{C8EEC2AF-4D84-BE61-A55E-FB2300099B9B}"/>
                </a:ext>
              </a:extLst>
            </p:cNvPr>
            <p:cNvSpPr/>
            <p:nvPr/>
          </p:nvSpPr>
          <p:spPr>
            <a:xfrm>
              <a:off x="3112389" y="1676588"/>
              <a:ext cx="2421839" cy="3281977"/>
            </a:xfrm>
            <a:prstGeom prst="rect">
              <a:avLst/>
            </a:prstGeom>
            <a:solidFill>
              <a:srgbClr val="FF0046"/>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567BD50-0C0B-2CC0-8966-7C88E335A088}"/>
                </a:ext>
              </a:extLst>
            </p:cNvPr>
            <p:cNvSpPr txBox="1"/>
            <p:nvPr/>
          </p:nvSpPr>
          <p:spPr>
            <a:xfrm>
              <a:off x="3241230" y="1878720"/>
              <a:ext cx="2164155" cy="2877711"/>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Create, edit, drag and drop, copy and delete shifts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Configure predefined shifts for easy rostering and create and apply recurring shift patterns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Activities within shifts linked to skills and competencies with multi-activity assignment within a shift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Junior doctor contract and agenda for change compliance </a:t>
              </a:r>
              <a:r>
                <a:rPr lang="en-US" sz="800" b="1" spc="-20" dirty="0" err="1">
                  <a:solidFill>
                    <a:schemeClr val="bg1"/>
                  </a:solidFill>
                  <a:latin typeface="Arial" panose="020B0604020202020204" pitchFamily="34" charset="0"/>
                  <a:ea typeface="Roboto Light" charset="0"/>
                  <a:cs typeface="Arial" panose="020B0604020202020204" pitchFamily="34" charset="0"/>
                </a:rPr>
                <a:t>analyser</a:t>
              </a:r>
              <a:endParaRPr lang="en-US" sz="800" b="1" spc="-20" dirty="0">
                <a:solidFill>
                  <a:schemeClr val="bg1"/>
                </a:solidFill>
                <a:latin typeface="Arial" panose="020B0604020202020204" pitchFamily="34" charset="0"/>
                <a:ea typeface="Roboto Light" charset="0"/>
                <a:cs typeface="Arial" panose="020B0604020202020204" pitchFamily="34" charset="0"/>
              </a:endParaRP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Safe staffing level, fairness and fatigue </a:t>
              </a:r>
              <a:r>
                <a:rPr lang="en-US" sz="800" b="1" spc="-20" dirty="0" err="1">
                  <a:solidFill>
                    <a:schemeClr val="bg1"/>
                  </a:solidFill>
                  <a:latin typeface="Arial" panose="020B0604020202020204" pitchFamily="34" charset="0"/>
                  <a:ea typeface="Roboto Light" charset="0"/>
                  <a:cs typeface="Arial" panose="020B0604020202020204" pitchFamily="34" charset="0"/>
                </a:rPr>
                <a:t>analysers</a:t>
              </a:r>
              <a:endParaRPr lang="en-US" sz="800" b="1" spc="-20" dirty="0">
                <a:solidFill>
                  <a:schemeClr val="bg1"/>
                </a:solidFill>
                <a:latin typeface="Arial" panose="020B0604020202020204" pitchFamily="34" charset="0"/>
                <a:ea typeface="Roboto Light" charset="0"/>
                <a:cs typeface="Arial" panose="020B0604020202020204" pitchFamily="34" charset="0"/>
              </a:endParaRP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Create, broadcast and assign vacant shifts to other employees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Dynamic roster costing for substantive, bank and agency shifts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Real time management dashboard with 15-minute intraday demand graph at location or activity level</a:t>
              </a:r>
            </a:p>
          </p:txBody>
        </p:sp>
      </p:grpSp>
      <p:grpSp>
        <p:nvGrpSpPr>
          <p:cNvPr id="4" name="Group 3">
            <a:extLst>
              <a:ext uri="{FF2B5EF4-FFF2-40B4-BE49-F238E27FC236}">
                <a16:creationId xmlns:a16="http://schemas.microsoft.com/office/drawing/2014/main" id="{D2F8D1A7-53E8-1E78-CFC2-835842424CA1}"/>
              </a:ext>
            </a:extLst>
          </p:cNvPr>
          <p:cNvGrpSpPr/>
          <p:nvPr/>
        </p:nvGrpSpPr>
        <p:grpSpPr>
          <a:xfrm>
            <a:off x="8587123" y="2267145"/>
            <a:ext cx="2421839" cy="2846543"/>
            <a:chOff x="8633358" y="2065532"/>
            <a:chExt cx="2421839" cy="2846543"/>
          </a:xfrm>
        </p:grpSpPr>
        <p:sp>
          <p:nvSpPr>
            <p:cNvPr id="18" name="Rectangle 17">
              <a:extLst>
                <a:ext uri="{FF2B5EF4-FFF2-40B4-BE49-F238E27FC236}">
                  <a16:creationId xmlns:a16="http://schemas.microsoft.com/office/drawing/2014/main" id="{E905876C-B685-F5EE-781E-BAF1A5372674}"/>
                </a:ext>
              </a:extLst>
            </p:cNvPr>
            <p:cNvSpPr/>
            <p:nvPr/>
          </p:nvSpPr>
          <p:spPr>
            <a:xfrm>
              <a:off x="8633358" y="2065532"/>
              <a:ext cx="2421839" cy="2846543"/>
            </a:xfrm>
            <a:prstGeom prst="rect">
              <a:avLst/>
            </a:prstGeom>
            <a:solidFill>
              <a:srgbClr val="FF0046"/>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D9838FFB-CDF2-A1C7-FF85-F8CBA8AE4563}"/>
                </a:ext>
              </a:extLst>
            </p:cNvPr>
            <p:cNvSpPr txBox="1"/>
            <p:nvPr/>
          </p:nvSpPr>
          <p:spPr>
            <a:xfrm>
              <a:off x="8814046" y="2248573"/>
              <a:ext cx="2060461" cy="2508379"/>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1-click roster creation for as little or as many weeks as needed</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Junior Doctor contract regulations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targets, minimum and maximum staffing levels by activity</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a:t>
              </a:r>
              <a:r>
                <a:rPr lang="en-US" sz="800" b="1" spc="-20" dirty="0" err="1">
                  <a:solidFill>
                    <a:schemeClr val="bg1"/>
                  </a:solidFill>
                  <a:latin typeface="Arial" panose="020B0604020202020204" pitchFamily="34" charset="0"/>
                  <a:ea typeface="Roboto Light" charset="0"/>
                  <a:cs typeface="Arial" panose="020B0604020202020204" pitchFamily="34" charset="0"/>
                </a:rPr>
                <a:t>labour</a:t>
              </a:r>
              <a:r>
                <a:rPr lang="en-US" sz="800" b="1" spc="-20" dirty="0">
                  <a:solidFill>
                    <a:schemeClr val="bg1"/>
                  </a:solidFill>
                  <a:latin typeface="Arial" panose="020B0604020202020204" pitchFamily="34" charset="0"/>
                  <a:ea typeface="Roboto Light" charset="0"/>
                  <a:cs typeface="Arial" panose="020B0604020202020204" pitchFamily="34" charset="0"/>
                </a:rPr>
                <a:t> budgets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Auto-adherence to employee contract obligations and legal requirements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Fairness principles taken into account during auto-creation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Employee working preferences taken into account during auto-creation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Auto-create vacant shifts if unable to meet demand</a:t>
              </a:r>
            </a:p>
          </p:txBody>
        </p:sp>
      </p:grpSp>
    </p:spTree>
    <p:extLst>
      <p:ext uri="{BB962C8B-B14F-4D97-AF65-F5344CB8AC3E}">
        <p14:creationId xmlns:p14="http://schemas.microsoft.com/office/powerpoint/2010/main" val="17383469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D229B6-7906-2407-AC3D-E049EB4EFC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6668" y="1082554"/>
            <a:ext cx="6582994" cy="4256673"/>
          </a:xfrm>
          <a:prstGeom prst="rect">
            <a:avLst/>
          </a:prstGeom>
        </p:spPr>
      </p:pic>
      <p:pic>
        <p:nvPicPr>
          <p:cNvPr id="6" name="Picture 5">
            <a:extLst>
              <a:ext uri="{FF2B5EF4-FFF2-40B4-BE49-F238E27FC236}">
                <a16:creationId xmlns:a16="http://schemas.microsoft.com/office/drawing/2014/main" id="{5BD2A87E-601A-5942-85C0-72F3A115C8B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325592" y="845774"/>
            <a:ext cx="6330345" cy="4093305"/>
          </a:xfrm>
          <a:prstGeom prst="rect">
            <a:avLst/>
          </a:prstGeom>
        </p:spPr>
      </p:pic>
      <p:sp>
        <p:nvSpPr>
          <p:cNvPr id="8" name="Rectangle 7">
            <a:extLst>
              <a:ext uri="{FF2B5EF4-FFF2-40B4-BE49-F238E27FC236}">
                <a16:creationId xmlns:a16="http://schemas.microsoft.com/office/drawing/2014/main" id="{A7DA8EF5-72AE-12C5-24FA-87125772D675}"/>
              </a:ext>
            </a:extLst>
          </p:cNvPr>
          <p:cNvSpPr/>
          <p:nvPr/>
        </p:nvSpPr>
        <p:spPr>
          <a:xfrm>
            <a:off x="1369318" y="4754414"/>
            <a:ext cx="1413207" cy="369332"/>
          </a:xfrm>
          <a:prstGeom prst="rect">
            <a:avLst/>
          </a:prstGeom>
        </p:spPr>
        <p:txBody>
          <a:bodyPr wrap="none">
            <a:spAutoFit/>
          </a:bodyPr>
          <a:lstStyle/>
          <a:p>
            <a:r>
              <a:rPr lang="en-GB" b="1" spc="-60" dirty="0">
                <a:solidFill>
                  <a:srgbClr val="FF0046"/>
                </a:solidFill>
                <a:latin typeface="Arial" panose="020B0604020202020204" pitchFamily="34" charset="0"/>
                <a:cs typeface="Arial" panose="020B0604020202020204" pitchFamily="34" charset="0"/>
              </a:rPr>
              <a:t>Integrations</a:t>
            </a:r>
          </a:p>
        </p:txBody>
      </p:sp>
      <p:sp>
        <p:nvSpPr>
          <p:cNvPr id="9" name="Rectangle 8">
            <a:extLst>
              <a:ext uri="{FF2B5EF4-FFF2-40B4-BE49-F238E27FC236}">
                <a16:creationId xmlns:a16="http://schemas.microsoft.com/office/drawing/2014/main" id="{D4B512A6-4D5E-2063-466C-7530EACDB1EF}"/>
              </a:ext>
            </a:extLst>
          </p:cNvPr>
          <p:cNvSpPr/>
          <p:nvPr/>
        </p:nvSpPr>
        <p:spPr>
          <a:xfrm>
            <a:off x="8088629" y="4754414"/>
            <a:ext cx="1726114" cy="369332"/>
          </a:xfrm>
          <a:prstGeom prst="rect">
            <a:avLst/>
          </a:prstGeom>
        </p:spPr>
        <p:txBody>
          <a:bodyPr wrap="none">
            <a:spAutoFit/>
          </a:bodyPr>
          <a:lstStyle/>
          <a:p>
            <a:r>
              <a:rPr lang="en-GB" b="1" spc="-60">
                <a:solidFill>
                  <a:srgbClr val="FF0046"/>
                </a:solidFill>
                <a:latin typeface="Arial" panose="020B0604020202020204" pitchFamily="34" charset="0"/>
                <a:cs typeface="Arial" panose="020B0604020202020204" pitchFamily="34" charset="0"/>
              </a:rPr>
              <a:t>Leave absence</a:t>
            </a:r>
          </a:p>
        </p:txBody>
      </p:sp>
      <p:pic>
        <p:nvPicPr>
          <p:cNvPr id="12" name="Picture 11" descr="Graphical user interface, application&#10;&#10;Description automatically generated">
            <a:extLst>
              <a:ext uri="{FF2B5EF4-FFF2-40B4-BE49-F238E27FC236}">
                <a16:creationId xmlns:a16="http://schemas.microsoft.com/office/drawing/2014/main" id="{F64F5DCC-D800-0140-5141-37C85E6C104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698271"/>
            <a:ext cx="765464" cy="4726134"/>
          </a:xfrm>
          <a:prstGeom prst="rect">
            <a:avLst/>
          </a:prstGeom>
        </p:spPr>
      </p:pic>
      <p:sp>
        <p:nvSpPr>
          <p:cNvPr id="14" name="Rectangle 13">
            <a:extLst>
              <a:ext uri="{FF2B5EF4-FFF2-40B4-BE49-F238E27FC236}">
                <a16:creationId xmlns:a16="http://schemas.microsoft.com/office/drawing/2014/main" id="{414E343E-E10A-A920-D211-55C85E993383}"/>
              </a:ext>
            </a:extLst>
          </p:cNvPr>
          <p:cNvSpPr/>
          <p:nvPr/>
        </p:nvSpPr>
        <p:spPr>
          <a:xfrm>
            <a:off x="8088629" y="5064627"/>
            <a:ext cx="2693241" cy="854080"/>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rgbClr val="0F0F28"/>
                </a:solidFill>
                <a:latin typeface="Arial"/>
                <a:cs typeface="Arial"/>
              </a:rPr>
              <a:t>Request, approve and track leave and absence for your entire workforce from one solution, and have this information automatically available in our scheduling solutions.</a:t>
            </a:r>
          </a:p>
        </p:txBody>
      </p:sp>
      <p:sp>
        <p:nvSpPr>
          <p:cNvPr id="15" name="Rectangle 14">
            <a:extLst>
              <a:ext uri="{FF2B5EF4-FFF2-40B4-BE49-F238E27FC236}">
                <a16:creationId xmlns:a16="http://schemas.microsoft.com/office/drawing/2014/main" id="{DA78EB62-784C-82D7-7C7F-674056C1DA0A}"/>
              </a:ext>
            </a:extLst>
          </p:cNvPr>
          <p:cNvSpPr/>
          <p:nvPr/>
        </p:nvSpPr>
        <p:spPr>
          <a:xfrm>
            <a:off x="1410130" y="5111813"/>
            <a:ext cx="2693241" cy="854080"/>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dirty="0">
                <a:solidFill>
                  <a:srgbClr val="0F0F28"/>
                </a:solidFill>
                <a:latin typeface="Arial"/>
                <a:cs typeface="Arial"/>
              </a:rPr>
              <a:t>We advocate interoperability and integrations for intelligent rostering, connecting into critical systems including ESR, HES, bank/locum and HCM solutions. </a:t>
            </a:r>
            <a:endParaRPr lang="en-US" dirty="0"/>
          </a:p>
        </p:txBody>
      </p:sp>
      <p:grpSp>
        <p:nvGrpSpPr>
          <p:cNvPr id="10" name="Group 9">
            <a:extLst>
              <a:ext uri="{FF2B5EF4-FFF2-40B4-BE49-F238E27FC236}">
                <a16:creationId xmlns:a16="http://schemas.microsoft.com/office/drawing/2014/main" id="{548667A4-C38F-0749-882C-FF93722B2A9A}"/>
              </a:ext>
            </a:extLst>
          </p:cNvPr>
          <p:cNvGrpSpPr/>
          <p:nvPr/>
        </p:nvGrpSpPr>
        <p:grpSpPr>
          <a:xfrm>
            <a:off x="2193554" y="1813454"/>
            <a:ext cx="2421839" cy="2210061"/>
            <a:chOff x="3112389" y="1971576"/>
            <a:chExt cx="2421839" cy="2210061"/>
          </a:xfrm>
        </p:grpSpPr>
        <p:sp>
          <p:nvSpPr>
            <p:cNvPr id="13" name="Rectangle 12">
              <a:extLst>
                <a:ext uri="{FF2B5EF4-FFF2-40B4-BE49-F238E27FC236}">
                  <a16:creationId xmlns:a16="http://schemas.microsoft.com/office/drawing/2014/main" id="{2E99E6A5-D7F8-18FD-11D0-11FB2E56E9F5}"/>
                </a:ext>
              </a:extLst>
            </p:cNvPr>
            <p:cNvSpPr/>
            <p:nvPr/>
          </p:nvSpPr>
          <p:spPr>
            <a:xfrm>
              <a:off x="3112389" y="1971576"/>
              <a:ext cx="2421839" cy="2210061"/>
            </a:xfrm>
            <a:prstGeom prst="rect">
              <a:avLst/>
            </a:prstGeom>
            <a:solidFill>
              <a:srgbClr val="0F0F28"/>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507DAA1F-E7B7-F15E-99FA-1BBB90CE4F40}"/>
                </a:ext>
              </a:extLst>
            </p:cNvPr>
            <p:cNvSpPr txBox="1"/>
            <p:nvPr/>
          </p:nvSpPr>
          <p:spPr>
            <a:xfrm>
              <a:off x="3241230" y="2165442"/>
              <a:ext cx="2164155" cy="1769715"/>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ESR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Bank &amp; agency solution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Patient administration system (PAS)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BI warehouse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Communication platform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Appointment booking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Applicant tracking system integration</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Other integration via public APIs or flat file via SFTP</a:t>
              </a:r>
            </a:p>
          </p:txBody>
        </p:sp>
      </p:grpSp>
      <p:grpSp>
        <p:nvGrpSpPr>
          <p:cNvPr id="17" name="Group 16">
            <a:extLst>
              <a:ext uri="{FF2B5EF4-FFF2-40B4-BE49-F238E27FC236}">
                <a16:creationId xmlns:a16="http://schemas.microsoft.com/office/drawing/2014/main" id="{D4676755-C168-105A-6B2E-25D053D05C73}"/>
              </a:ext>
            </a:extLst>
          </p:cNvPr>
          <p:cNvGrpSpPr/>
          <p:nvPr/>
        </p:nvGrpSpPr>
        <p:grpSpPr>
          <a:xfrm>
            <a:off x="8500046" y="1376822"/>
            <a:ext cx="2067238" cy="2209215"/>
            <a:chOff x="8633359" y="2065531"/>
            <a:chExt cx="2067238" cy="2209215"/>
          </a:xfrm>
          <a:solidFill>
            <a:srgbClr val="0F0F28"/>
          </a:solidFill>
        </p:grpSpPr>
        <p:sp>
          <p:nvSpPr>
            <p:cNvPr id="18" name="Rectangle 17">
              <a:extLst>
                <a:ext uri="{FF2B5EF4-FFF2-40B4-BE49-F238E27FC236}">
                  <a16:creationId xmlns:a16="http://schemas.microsoft.com/office/drawing/2014/main" id="{FBFAFAD0-0861-A9CD-865C-199374CF40A5}"/>
                </a:ext>
              </a:extLst>
            </p:cNvPr>
            <p:cNvSpPr/>
            <p:nvPr/>
          </p:nvSpPr>
          <p:spPr>
            <a:xfrm>
              <a:off x="8633359" y="2065531"/>
              <a:ext cx="2067238" cy="2209215"/>
            </a:xfrm>
            <a:prstGeom prst="rect">
              <a:avLst/>
            </a:prstGeom>
            <a:grp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8917A4E-3FAB-E5A2-3E1B-F39DC48232EC}"/>
                </a:ext>
              </a:extLst>
            </p:cNvPr>
            <p:cNvSpPr txBox="1"/>
            <p:nvPr/>
          </p:nvSpPr>
          <p:spPr>
            <a:xfrm>
              <a:off x="8814046" y="2288553"/>
              <a:ext cx="1752983" cy="1692771"/>
            </a:xfrm>
            <a:prstGeom prst="rect">
              <a:avLst/>
            </a:prstGeom>
            <a:grp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Annual leave accruals in hours or days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Leave approval hierarchy</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Time off in lieu management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Black-out dates &amp; max off restrictions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Absence document storage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Auto-approval of leave within rules</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Leave admin reporting</a:t>
              </a:r>
            </a:p>
          </p:txBody>
        </p:sp>
      </p:grpSp>
    </p:spTree>
    <p:extLst>
      <p:ext uri="{BB962C8B-B14F-4D97-AF65-F5344CB8AC3E}">
        <p14:creationId xmlns:p14="http://schemas.microsoft.com/office/powerpoint/2010/main" val="32022556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79C29A-A362-A682-3FDB-AD15715A231E}"/>
              </a:ext>
            </a:extLst>
          </p:cNvPr>
          <p:cNvSpPr/>
          <p:nvPr/>
        </p:nvSpPr>
        <p:spPr>
          <a:xfrm>
            <a:off x="2927874" y="0"/>
            <a:ext cx="9264126" cy="6858000"/>
          </a:xfrm>
          <a:prstGeom prst="rect">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pic>
        <p:nvPicPr>
          <p:cNvPr id="8" name="Picture 7">
            <a:extLst>
              <a:ext uri="{FF2B5EF4-FFF2-40B4-BE49-F238E27FC236}">
                <a16:creationId xmlns:a16="http://schemas.microsoft.com/office/drawing/2014/main" id="{DACD230D-43D7-660C-3D38-091BE50E997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28725" y="1140864"/>
            <a:ext cx="6328393" cy="4092044"/>
          </a:xfrm>
          <a:prstGeom prst="rect">
            <a:avLst/>
          </a:prstGeom>
        </p:spPr>
      </p:pic>
      <p:sp>
        <p:nvSpPr>
          <p:cNvPr id="9" name="Rectangle 8">
            <a:extLst>
              <a:ext uri="{FF2B5EF4-FFF2-40B4-BE49-F238E27FC236}">
                <a16:creationId xmlns:a16="http://schemas.microsoft.com/office/drawing/2014/main" id="{B6986A0C-7CD1-A4DD-50C7-0B414CEA1E58}"/>
              </a:ext>
            </a:extLst>
          </p:cNvPr>
          <p:cNvSpPr/>
          <p:nvPr/>
        </p:nvSpPr>
        <p:spPr>
          <a:xfrm>
            <a:off x="3678075" y="4863576"/>
            <a:ext cx="2182713" cy="369332"/>
          </a:xfrm>
          <a:prstGeom prst="rect">
            <a:avLst/>
          </a:prstGeom>
        </p:spPr>
        <p:txBody>
          <a:bodyPr wrap="none">
            <a:spAutoFit/>
          </a:bodyPr>
          <a:lstStyle/>
          <a:p>
            <a:r>
              <a:rPr lang="en-GB" b="1" spc="-60">
                <a:solidFill>
                  <a:srgbClr val="0F0F28"/>
                </a:solidFill>
                <a:latin typeface="Arial" panose="020B0604020202020204" pitchFamily="34" charset="0"/>
                <a:cs typeface="Arial" panose="020B0604020202020204" pitchFamily="34" charset="0"/>
              </a:rPr>
              <a:t>Time &amp; Attendance</a:t>
            </a:r>
          </a:p>
        </p:txBody>
      </p:sp>
      <p:sp>
        <p:nvSpPr>
          <p:cNvPr id="11" name="Rectangle 10">
            <a:extLst>
              <a:ext uri="{FF2B5EF4-FFF2-40B4-BE49-F238E27FC236}">
                <a16:creationId xmlns:a16="http://schemas.microsoft.com/office/drawing/2014/main" id="{6A2737D4-BA7B-D481-BC47-3276B329DFE2}"/>
              </a:ext>
            </a:extLst>
          </p:cNvPr>
          <p:cNvSpPr/>
          <p:nvPr/>
        </p:nvSpPr>
        <p:spPr>
          <a:xfrm>
            <a:off x="3678075" y="5228400"/>
            <a:ext cx="3204485" cy="701731"/>
          </a:xfrm>
          <a:prstGeom prst="rect">
            <a:avLst/>
          </a:prstGeom>
        </p:spPr>
        <p:txBody>
          <a:bodyPr wrap="square" lIns="91440" tIns="45720" rIns="91440" bIns="45720" anchor="t">
            <a:spAutoFit/>
          </a:bodyPr>
          <a:lstStyle/>
          <a:p>
            <a:pPr>
              <a:lnSpc>
                <a:spcPct val="90000"/>
              </a:lnSpc>
              <a:defRPr spc="-90">
                <a:solidFill>
                  <a:srgbClr val="5E5E5E"/>
                </a:solidFill>
              </a:defRPr>
            </a:pPr>
            <a:r>
              <a:rPr lang="en-GB" sz="1100" spc="-10">
                <a:solidFill>
                  <a:schemeClr val="bg1"/>
                </a:solidFill>
                <a:latin typeface="Arial"/>
                <a:cs typeface="Arial"/>
              </a:rPr>
              <a:t>Manage gaps, leave, swaps and availability in one seamless interface. Information from your rotas is populated into timesheets to be sent to payroll for accurate processing.</a:t>
            </a:r>
            <a:endParaRPr lang="en-US">
              <a:solidFill>
                <a:schemeClr val="bg1"/>
              </a:solidFill>
            </a:endParaRPr>
          </a:p>
        </p:txBody>
      </p:sp>
      <p:pic>
        <p:nvPicPr>
          <p:cNvPr id="12" name="Picture 11" descr="Background pattern&#10;&#10;Description automatically generated">
            <a:extLst>
              <a:ext uri="{FF2B5EF4-FFF2-40B4-BE49-F238E27FC236}">
                <a16:creationId xmlns:a16="http://schemas.microsoft.com/office/drawing/2014/main" id="{D1C4285B-03A9-54C0-1F61-77DA509B75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5868" y="1261879"/>
            <a:ext cx="2074419" cy="3261096"/>
          </a:xfrm>
          <a:prstGeom prst="rect">
            <a:avLst/>
          </a:prstGeom>
        </p:spPr>
      </p:pic>
      <p:pic>
        <p:nvPicPr>
          <p:cNvPr id="13" name="Picture 12" descr="Graphical user interface, text, application, Teams&#10;&#10;Description automatically generated">
            <a:extLst>
              <a:ext uri="{FF2B5EF4-FFF2-40B4-BE49-F238E27FC236}">
                <a16:creationId xmlns:a16="http://schemas.microsoft.com/office/drawing/2014/main" id="{3FC517D3-B17D-7D99-56E0-A293D5EA84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6919" y="2296390"/>
            <a:ext cx="4040486" cy="4561609"/>
          </a:xfrm>
          <a:prstGeom prst="rect">
            <a:avLst/>
          </a:prstGeom>
        </p:spPr>
      </p:pic>
      <p:grpSp>
        <p:nvGrpSpPr>
          <p:cNvPr id="15" name="Group 14">
            <a:extLst>
              <a:ext uri="{FF2B5EF4-FFF2-40B4-BE49-F238E27FC236}">
                <a16:creationId xmlns:a16="http://schemas.microsoft.com/office/drawing/2014/main" id="{8F26D9EA-71E7-8138-CFF4-EDF8C2995B87}"/>
              </a:ext>
            </a:extLst>
          </p:cNvPr>
          <p:cNvGrpSpPr/>
          <p:nvPr/>
        </p:nvGrpSpPr>
        <p:grpSpPr>
          <a:xfrm>
            <a:off x="5671640" y="1108735"/>
            <a:ext cx="2421839" cy="2971470"/>
            <a:chOff x="3112389" y="1971576"/>
            <a:chExt cx="2421839" cy="2971470"/>
          </a:xfrm>
        </p:grpSpPr>
        <p:sp>
          <p:nvSpPr>
            <p:cNvPr id="16" name="Rectangle 15">
              <a:extLst>
                <a:ext uri="{FF2B5EF4-FFF2-40B4-BE49-F238E27FC236}">
                  <a16:creationId xmlns:a16="http://schemas.microsoft.com/office/drawing/2014/main" id="{B1D83DC0-E2B2-50BE-62E1-DF109B1292FA}"/>
                </a:ext>
              </a:extLst>
            </p:cNvPr>
            <p:cNvSpPr/>
            <p:nvPr/>
          </p:nvSpPr>
          <p:spPr>
            <a:xfrm>
              <a:off x="3112389" y="1971576"/>
              <a:ext cx="2421839" cy="2971470"/>
            </a:xfrm>
            <a:prstGeom prst="rect">
              <a:avLst/>
            </a:prstGeom>
            <a:solidFill>
              <a:srgbClr val="0F0F28"/>
            </a:solidFill>
            <a:ln>
              <a:noFill/>
            </a:ln>
            <a:effectLst>
              <a:outerShdw blurRad="308372" dist="38100" dir="5400000" algn="t"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6B6CA42D-7B04-87DE-9079-79504FC33A1F}"/>
                </a:ext>
              </a:extLst>
            </p:cNvPr>
            <p:cNvSpPr txBox="1"/>
            <p:nvPr/>
          </p:nvSpPr>
          <p:spPr>
            <a:xfrm>
              <a:off x="3241230" y="2165442"/>
              <a:ext cx="2164155" cy="2631490"/>
            </a:xfrm>
            <a:prstGeom prst="rect">
              <a:avLst/>
            </a:prstGeom>
            <a:noFill/>
          </p:spPr>
          <p:txBody>
            <a:bodyPr wrap="square" lIns="0" tIns="0" rIns="91440" bIns="0" rtlCol="0">
              <a:spAutoFit/>
            </a:bodyPr>
            <a:lstStyle/>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Clocking via employee mobile app, in-store device, or 3rd party timeclock solution </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Self-identify reason for clocking outside grace period</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Geo-locating, geo-fencing or photo capture at time of clocking</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Audit and validate hours worked versus scheduled</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Bespoke pay codes for easy syncing with ESR</a:t>
              </a:r>
            </a:p>
            <a:p>
              <a:pPr marL="171450" indent="-171450">
                <a:spcBef>
                  <a:spcPts val="600"/>
                </a:spcBef>
                <a:buFont typeface="Arial" panose="020B0604020202020204" pitchFamily="34" charset="0"/>
                <a:buChar char="•"/>
              </a:pPr>
              <a:r>
                <a:rPr lang="en-US" sz="800" b="1" spc="-20" dirty="0" err="1">
                  <a:solidFill>
                    <a:schemeClr val="bg1"/>
                  </a:solidFill>
                  <a:latin typeface="Arial" panose="020B0604020202020204" pitchFamily="34" charset="0"/>
                  <a:ea typeface="Roboto Light" charset="0"/>
                  <a:cs typeface="Arial" panose="020B0604020202020204" pitchFamily="34" charset="0"/>
                </a:rPr>
                <a:t>Paycode</a:t>
              </a:r>
              <a:r>
                <a:rPr lang="en-US" sz="800" b="1" spc="-20" dirty="0">
                  <a:solidFill>
                    <a:schemeClr val="bg1"/>
                  </a:solidFill>
                  <a:latin typeface="Arial" panose="020B0604020202020204" pitchFamily="34" charset="0"/>
                  <a:ea typeface="Roboto Light" charset="0"/>
                  <a:cs typeface="Arial" panose="020B0604020202020204" pitchFamily="34" charset="0"/>
                </a:rPr>
                <a:t> allocation based on Agenda For Change</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Self-service exception reporting</a:t>
              </a:r>
            </a:p>
            <a:p>
              <a:pPr marL="171450" indent="-171450">
                <a:spcBef>
                  <a:spcPts val="600"/>
                </a:spcBef>
                <a:buFont typeface="Arial" panose="020B0604020202020204" pitchFamily="34" charset="0"/>
                <a:buChar char="•"/>
              </a:pPr>
              <a:r>
                <a:rPr lang="en-US" sz="800" b="1" spc="-20" dirty="0">
                  <a:solidFill>
                    <a:schemeClr val="bg1"/>
                  </a:solidFill>
                  <a:latin typeface="Arial" panose="020B0604020202020204" pitchFamily="34" charset="0"/>
                  <a:ea typeface="Roboto Light" charset="0"/>
                  <a:cs typeface="Arial" panose="020B0604020202020204" pitchFamily="34" charset="0"/>
                </a:rPr>
                <a:t>Flags immediate safety concerns, alerting Guardian of Safe Working, Educational and Clinical Supervisors</a:t>
              </a:r>
            </a:p>
          </p:txBody>
        </p:sp>
      </p:grpSp>
      <p:pic>
        <p:nvPicPr>
          <p:cNvPr id="18" name="Picture 17">
            <a:extLst>
              <a:ext uri="{FF2B5EF4-FFF2-40B4-BE49-F238E27FC236}">
                <a16:creationId xmlns:a16="http://schemas.microsoft.com/office/drawing/2014/main" id="{0CF857F1-045C-7036-DDED-C1E565C3B7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845774"/>
            <a:ext cx="1463937" cy="4093305"/>
          </a:xfrm>
          <a:prstGeom prst="rect">
            <a:avLst/>
          </a:prstGeom>
        </p:spPr>
      </p:pic>
    </p:spTree>
    <p:extLst>
      <p:ext uri="{BB962C8B-B14F-4D97-AF65-F5344CB8AC3E}">
        <p14:creationId xmlns:p14="http://schemas.microsoft.com/office/powerpoint/2010/main" val="19198959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ndoor&#10;&#10;Description automatically generated">
            <a:extLst>
              <a:ext uri="{FF2B5EF4-FFF2-40B4-BE49-F238E27FC236}">
                <a16:creationId xmlns:a16="http://schemas.microsoft.com/office/drawing/2014/main" id="{882483D3-CEFD-B475-65B8-FE94C404C080}"/>
              </a:ext>
            </a:extLst>
          </p:cNvPr>
          <p:cNvPicPr>
            <a:picLocks noChangeAspect="1"/>
          </p:cNvPicPr>
          <p:nvPr/>
        </p:nvPicPr>
        <p:blipFill rotWithShape="1">
          <a:blip r:embed="rId4" cstate="screen">
            <a:alphaModFix amt="65000"/>
            <a:extLst>
              <a:ext uri="{28A0092B-C50C-407E-A947-70E740481C1C}">
                <a14:useLocalDpi xmlns:a14="http://schemas.microsoft.com/office/drawing/2010/main"/>
              </a:ext>
            </a:extLst>
          </a:blip>
          <a:srcRect l="-53" r="-1"/>
          <a:stretch/>
        </p:blipFill>
        <p:spPr>
          <a:xfrm>
            <a:off x="-9143" y="-4028"/>
            <a:ext cx="4859998" cy="2110151"/>
          </a:xfrm>
          <a:prstGeom prst="rect">
            <a:avLst/>
          </a:prstGeom>
        </p:spPr>
      </p:pic>
      <p:sp>
        <p:nvSpPr>
          <p:cNvPr id="9" name="TextBox 8">
            <a:extLst>
              <a:ext uri="{FF2B5EF4-FFF2-40B4-BE49-F238E27FC236}">
                <a16:creationId xmlns:a16="http://schemas.microsoft.com/office/drawing/2014/main" id="{16435EAF-BB90-2B4E-93AD-3DC906D8A3E7}"/>
              </a:ext>
            </a:extLst>
          </p:cNvPr>
          <p:cNvSpPr txBox="1"/>
          <p:nvPr/>
        </p:nvSpPr>
        <p:spPr>
          <a:xfrm>
            <a:off x="5534861" y="5730790"/>
            <a:ext cx="51361" cy="2821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algn="ctr" defTabSz="412750" hangingPunct="0"/>
            <a:endParaRPr lang="en-US" sz="1500">
              <a:solidFill>
                <a:srgbClr val="475671"/>
              </a:solidFill>
              <a:sym typeface="BrandonGrotesque-Regular"/>
            </a:endParaRPr>
          </a:p>
        </p:txBody>
      </p:sp>
      <p:graphicFrame>
        <p:nvGraphicFramePr>
          <p:cNvPr id="15" name="Table 14">
            <a:extLst>
              <a:ext uri="{FF2B5EF4-FFF2-40B4-BE49-F238E27FC236}">
                <a16:creationId xmlns:a16="http://schemas.microsoft.com/office/drawing/2014/main" id="{AB5FAE1D-BD88-E516-0C6C-CD6215A60019}"/>
              </a:ext>
            </a:extLst>
          </p:cNvPr>
          <p:cNvGraphicFramePr>
            <a:graphicFrameLocks noGrp="1"/>
          </p:cNvGraphicFramePr>
          <p:nvPr>
            <p:extLst>
              <p:ext uri="{D42A27DB-BD31-4B8C-83A1-F6EECF244321}">
                <p14:modId xmlns:p14="http://schemas.microsoft.com/office/powerpoint/2010/main" val="3342129764"/>
              </p:ext>
            </p:extLst>
          </p:nvPr>
        </p:nvGraphicFramePr>
        <p:xfrm>
          <a:off x="731033" y="2514496"/>
          <a:ext cx="10729934" cy="3075247"/>
        </p:xfrm>
        <a:graphic>
          <a:graphicData uri="http://schemas.openxmlformats.org/drawingml/2006/table">
            <a:tbl>
              <a:tblPr firstRow="1" bandRow="1">
                <a:effectLst/>
                <a:tableStyleId>{073A0DAA-6AF3-43AB-8588-CEC1D06C72B9}</a:tableStyleId>
              </a:tblPr>
              <a:tblGrid>
                <a:gridCol w="2314317">
                  <a:extLst>
                    <a:ext uri="{9D8B030D-6E8A-4147-A177-3AD203B41FA5}">
                      <a16:colId xmlns:a16="http://schemas.microsoft.com/office/drawing/2014/main" val="20000"/>
                    </a:ext>
                  </a:extLst>
                </a:gridCol>
                <a:gridCol w="1803593">
                  <a:extLst>
                    <a:ext uri="{9D8B030D-6E8A-4147-A177-3AD203B41FA5}">
                      <a16:colId xmlns:a16="http://schemas.microsoft.com/office/drawing/2014/main" val="20001"/>
                    </a:ext>
                  </a:extLst>
                </a:gridCol>
                <a:gridCol w="1653006">
                  <a:extLst>
                    <a:ext uri="{9D8B030D-6E8A-4147-A177-3AD203B41FA5}">
                      <a16:colId xmlns:a16="http://schemas.microsoft.com/office/drawing/2014/main" val="20002"/>
                    </a:ext>
                  </a:extLst>
                </a:gridCol>
                <a:gridCol w="1653006">
                  <a:extLst>
                    <a:ext uri="{9D8B030D-6E8A-4147-A177-3AD203B41FA5}">
                      <a16:colId xmlns:a16="http://schemas.microsoft.com/office/drawing/2014/main" val="20003"/>
                    </a:ext>
                  </a:extLst>
                </a:gridCol>
                <a:gridCol w="1653006">
                  <a:extLst>
                    <a:ext uri="{9D8B030D-6E8A-4147-A177-3AD203B41FA5}">
                      <a16:colId xmlns:a16="http://schemas.microsoft.com/office/drawing/2014/main" val="1829499055"/>
                    </a:ext>
                  </a:extLst>
                </a:gridCol>
                <a:gridCol w="1653006">
                  <a:extLst>
                    <a:ext uri="{9D8B030D-6E8A-4147-A177-3AD203B41FA5}">
                      <a16:colId xmlns:a16="http://schemas.microsoft.com/office/drawing/2014/main" val="2160295546"/>
                    </a:ext>
                  </a:extLst>
                </a:gridCol>
              </a:tblGrid>
              <a:tr h="615655">
                <a:tc>
                  <a:txBody>
                    <a:bodyPr/>
                    <a:lstStyle/>
                    <a:p>
                      <a:pPr marL="0" marR="0" lvl="0" indent="0" algn="l" rtl="0">
                        <a:lnSpc>
                          <a:spcPct val="100000"/>
                        </a:lnSpc>
                        <a:spcBef>
                          <a:spcPts val="0"/>
                        </a:spcBef>
                        <a:spcAft>
                          <a:spcPts val="0"/>
                        </a:spcAft>
                        <a:buClrTx/>
                        <a:buSzTx/>
                        <a:buFontTx/>
                        <a:buNone/>
                      </a:pPr>
                      <a:r>
                        <a:rPr lang="en-US" sz="1400" b="1" i="0" spc="-70" baseline="0">
                          <a:solidFill>
                            <a:srgbClr val="21163C"/>
                          </a:solidFill>
                          <a:latin typeface="Arial"/>
                          <a:ea typeface="Roboto Medium"/>
                          <a:cs typeface="Arial"/>
                        </a:rPr>
                        <a:t>Clock option</a:t>
                      </a:r>
                      <a:endParaRPr lang="en-US"/>
                    </a:p>
                  </a:txBody>
                  <a:tcPr marL="45720" marR="45720" anchor="ctr">
                    <a:lnL w="12700" cmpd="sng">
                      <a:noFill/>
                    </a:lnL>
                    <a:lnR w="6350" cap="flat" cmpd="sng" algn="ctr">
                      <a:solidFill>
                        <a:schemeClr val="bg2">
                          <a:lumMod val="90000"/>
                        </a:schemeClr>
                      </a:solidFill>
                      <a:prstDash val="sysDot"/>
                      <a:round/>
                      <a:headEnd type="none" w="med" len="med"/>
                      <a:tailEnd type="none" w="med" len="med"/>
                    </a:lnR>
                    <a:lnT w="6350" cap="flat" cmpd="sng" algn="ctr">
                      <a:solidFill>
                        <a:srgbClr val="0F0F28"/>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spc="-70" baseline="0">
                          <a:solidFill>
                            <a:srgbClr val="21163C"/>
                          </a:solidFill>
                          <a:latin typeface="Arial" panose="020B0604020202020204" pitchFamily="34" charset="0"/>
                          <a:ea typeface="Roboto Medium" charset="0"/>
                          <a:cs typeface="Arial" panose="020B0604020202020204" pitchFamily="34" charset="0"/>
                        </a:rPr>
                        <a:t>Unknown 3rd Party </a:t>
                      </a:r>
                    </a:p>
                  </a:txBody>
                  <a:tcPr marL="45720" marR="45720" anchor="ctr">
                    <a:lnL w="6350" cap="flat" cmpd="sng" algn="ctr">
                      <a:solidFill>
                        <a:schemeClr val="bg2">
                          <a:lumMod val="90000"/>
                        </a:schemeClr>
                      </a:solidFill>
                      <a:prstDash val="sysDot"/>
                      <a:round/>
                      <a:headEnd type="none" w="med" len="med"/>
                      <a:tailEnd type="none" w="med" len="med"/>
                    </a:lnL>
                    <a:lnR w="6350" cap="flat" cmpd="sng" algn="ctr">
                      <a:solidFill>
                        <a:srgbClr val="FF0046"/>
                      </a:solidFill>
                      <a:prstDash val="sysDot"/>
                      <a:round/>
                      <a:headEnd type="none" w="med" len="med"/>
                      <a:tailEnd type="none" w="med" len="med"/>
                    </a:lnR>
                    <a:lnT w="6350" cap="flat" cmpd="sng" algn="ctr">
                      <a:solidFill>
                        <a:srgbClr val="0F0F28"/>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spc="-70" baseline="0" err="1">
                          <a:solidFill>
                            <a:srgbClr val="21163C"/>
                          </a:solidFill>
                          <a:latin typeface="Arial" panose="020B0604020202020204" pitchFamily="34" charset="0"/>
                          <a:ea typeface="Roboto Medium" charset="0"/>
                          <a:cs typeface="Arial" panose="020B0604020202020204" pitchFamily="34" charset="0"/>
                        </a:rPr>
                        <a:t>Rotageek</a:t>
                      </a:r>
                      <a:r>
                        <a:rPr lang="en-US" sz="1200" b="1" i="0" spc="-70" baseline="0">
                          <a:solidFill>
                            <a:srgbClr val="21163C"/>
                          </a:solidFill>
                          <a:latin typeface="Arial" panose="020B0604020202020204" pitchFamily="34" charset="0"/>
                          <a:ea typeface="Roboto Medium" charset="0"/>
                          <a:cs typeface="Arial" panose="020B0604020202020204" pitchFamily="34" charset="0"/>
                        </a:rPr>
                        <a:t> Mobile App</a:t>
                      </a:r>
                    </a:p>
                  </a:txBody>
                  <a:tcPr marL="45720" marR="45720" anchor="ctr">
                    <a:lnL w="6350" cap="flat" cmpd="sng" algn="ctr">
                      <a:solidFill>
                        <a:srgbClr val="FF0046"/>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rgbClr val="0F0F28"/>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US" sz="1200" b="1" i="0" spc="-70" baseline="0" err="1">
                          <a:solidFill>
                            <a:srgbClr val="21163C"/>
                          </a:solidFill>
                          <a:latin typeface="Arial"/>
                          <a:ea typeface="Roboto Medium"/>
                          <a:cs typeface="Arial"/>
                        </a:rPr>
                        <a:t>Rotageek</a:t>
                      </a:r>
                      <a:r>
                        <a:rPr lang="en-US" sz="1200" b="1" i="0" spc="-70" baseline="0">
                          <a:solidFill>
                            <a:srgbClr val="21163C"/>
                          </a:solidFill>
                          <a:latin typeface="Arial"/>
                          <a:ea typeface="Roboto Medium"/>
                          <a:cs typeface="Arial"/>
                        </a:rPr>
                        <a:t> IT11</a:t>
                      </a:r>
                      <a:endParaRPr lang="en-US"/>
                    </a:p>
                  </a:txBody>
                  <a:tcPr marL="45720" marR="45720" anchor="ctr">
                    <a:lnL w="6350" cap="flat" cmpd="sng" algn="ctr">
                      <a:solidFill>
                        <a:schemeClr val="bg1">
                          <a:lumMod val="85000"/>
                        </a:schemeClr>
                      </a:solidFill>
                      <a:prstDash val="sysDot"/>
                      <a:round/>
                      <a:headEnd type="none" w="med" len="med"/>
                      <a:tailEnd type="none" w="med" len="med"/>
                    </a:lnL>
                    <a:lnR w="12700" cmpd="sng">
                      <a:noFill/>
                    </a:lnR>
                    <a:lnT w="6350" cap="flat" cmpd="sng" algn="ctr">
                      <a:solidFill>
                        <a:srgbClr val="0F0F28"/>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1" i="0" spc="-70" baseline="0" err="1">
                          <a:solidFill>
                            <a:srgbClr val="21163C"/>
                          </a:solidFill>
                          <a:latin typeface="Arial"/>
                          <a:ea typeface="Roboto Medium"/>
                          <a:cs typeface="Arial"/>
                        </a:rPr>
                        <a:t>Rotageek</a:t>
                      </a:r>
                      <a:r>
                        <a:rPr lang="en-US" sz="1200" b="1" i="0" spc="-70" baseline="0">
                          <a:solidFill>
                            <a:srgbClr val="21163C"/>
                          </a:solidFill>
                          <a:latin typeface="Arial"/>
                          <a:ea typeface="Roboto Medium"/>
                          <a:cs typeface="Arial"/>
                        </a:rPr>
                        <a:t> GT4</a:t>
                      </a: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rgbClr val="0F0F28"/>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spc="-70" baseline="0" err="1">
                          <a:solidFill>
                            <a:srgbClr val="21163C"/>
                          </a:solidFill>
                          <a:latin typeface="Arial" panose="020B0604020202020204" pitchFamily="34" charset="0"/>
                          <a:ea typeface="Roboto Medium" charset="0"/>
                          <a:cs typeface="Arial" panose="020B0604020202020204" pitchFamily="34" charset="0"/>
                        </a:rPr>
                        <a:t>Rotageek</a:t>
                      </a:r>
                      <a:r>
                        <a:rPr lang="en-US" sz="1200" b="1" i="0" spc="-70" baseline="0">
                          <a:solidFill>
                            <a:srgbClr val="21163C"/>
                          </a:solidFill>
                          <a:latin typeface="Arial" panose="020B0604020202020204" pitchFamily="34" charset="0"/>
                          <a:ea typeface="Roboto Medium" charset="0"/>
                          <a:cs typeface="Arial" panose="020B0604020202020204" pitchFamily="34" charset="0"/>
                        </a:rPr>
                        <a:t> GT8</a:t>
                      </a:r>
                    </a:p>
                  </a:txBody>
                  <a:tcPr marL="45720" marR="45720" anchor="ctr">
                    <a:lnL w="12700" cmpd="sng">
                      <a:noFill/>
                    </a:lnL>
                    <a:lnR w="6350" cap="flat" cmpd="sng" algn="ctr">
                      <a:noFill/>
                      <a:prstDash val="sysDot"/>
                      <a:round/>
                      <a:headEnd type="none" w="med" len="med"/>
                      <a:tailEnd type="none" w="med" len="med"/>
                    </a:lnR>
                    <a:lnT w="6350" cap="flat" cmpd="sng" algn="ctr">
                      <a:solidFill>
                        <a:srgbClr val="0F0F28"/>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6485018"/>
                  </a:ext>
                </a:extLst>
              </a:tr>
              <a:tr h="614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a:solidFill>
                            <a:srgbClr val="21163C"/>
                          </a:solidFill>
                          <a:latin typeface="Arial" panose="020B0604020202020204" pitchFamily="34" charset="0"/>
                          <a:ea typeface="Roboto Medium" charset="0"/>
                          <a:cs typeface="Arial" panose="020B0604020202020204" pitchFamily="34" charset="0"/>
                        </a:rPr>
                        <a:t>Clocking Method</a:t>
                      </a:r>
                    </a:p>
                  </a:txBody>
                  <a:tcPr marL="45720" marR="45720" anchor="ctr">
                    <a:lnL w="12700" cmpd="sng">
                      <a:noFill/>
                    </a:lnL>
                    <a:lnR w="6350" cap="flat" cmpd="sng" algn="ctr">
                      <a:solidFill>
                        <a:schemeClr val="bg2">
                          <a:lumMod val="90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ea typeface="Roboto Medium" charset="0"/>
                          <a:cs typeface="Arial" panose="020B0604020202020204" pitchFamily="34" charset="0"/>
                        </a:rPr>
                        <a:t>Various Options</a:t>
                      </a:r>
                    </a:p>
                  </a:txBody>
                  <a:tcPr marL="45720" marR="45720" anchor="ctr">
                    <a:lnL w="6350" cap="flat" cmpd="sng" algn="ctr">
                      <a:solidFill>
                        <a:schemeClr val="bg2">
                          <a:lumMod val="90000"/>
                        </a:schemeClr>
                      </a:solidFill>
                      <a:prstDash val="sysDot"/>
                      <a:round/>
                      <a:headEnd type="none" w="med" len="med"/>
                      <a:tailEnd type="none" w="med" len="med"/>
                    </a:lnL>
                    <a:lnR w="6350" cap="flat" cmpd="sng" algn="ctr">
                      <a:solidFill>
                        <a:srgbClr val="FF0046"/>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ea typeface="Roboto Medium" charset="0"/>
                          <a:cs typeface="Arial" panose="020B0604020202020204" pitchFamily="34" charset="0"/>
                        </a:rPr>
                        <a:t>Mobile App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chemeClr val="tx1"/>
                          </a:solidFill>
                          <a:latin typeface="Arial" panose="020B0604020202020204" pitchFamily="34" charset="0"/>
                          <a:ea typeface="Roboto Medium" charset="0"/>
                          <a:cs typeface="Arial" panose="020B0604020202020204" pitchFamily="34" charset="0"/>
                        </a:rPr>
                        <a:t>with Geofencing</a:t>
                      </a:r>
                    </a:p>
                  </a:txBody>
                  <a:tcPr marL="45720" marR="45720" anchor="ctr">
                    <a:lnL w="6350" cap="flat" cmpd="sng" algn="ctr">
                      <a:solidFill>
                        <a:srgbClr val="FF0046"/>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21163C"/>
                          </a:solidFill>
                          <a:latin typeface="Arial" panose="020B0604020202020204" pitchFamily="34" charset="0"/>
                          <a:ea typeface="Roboto Medium" charset="0"/>
                          <a:cs typeface="Arial" panose="020B0604020202020204" pitchFamily="34" charset="0"/>
                        </a:rPr>
                        <a:t>RFID Cards</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21163C"/>
                          </a:solidFill>
                          <a:latin typeface="Arial" panose="020B0604020202020204" pitchFamily="34" charset="0"/>
                          <a:ea typeface="Roboto Medium" charset="0"/>
                          <a:cs typeface="Arial" panose="020B0604020202020204" pitchFamily="34" charset="0"/>
                        </a:rPr>
                        <a:t>Finger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21163C"/>
                          </a:solidFill>
                          <a:latin typeface="Arial" panose="020B0604020202020204" pitchFamily="34" charset="0"/>
                          <a:ea typeface="Roboto Medium" charset="0"/>
                          <a:cs typeface="Arial" panose="020B0604020202020204" pitchFamily="34" charset="0"/>
                        </a:rPr>
                        <a:t>Biometric </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21163C"/>
                          </a:solidFill>
                          <a:latin typeface="Arial" panose="020B0604020202020204" pitchFamily="34" charset="0"/>
                          <a:ea typeface="Roboto Medium" charset="0"/>
                          <a:cs typeface="Arial" panose="020B0604020202020204" pitchFamily="34" charset="0"/>
                        </a:rPr>
                        <a:t>Face &amp; Finger</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a:solidFill>
                            <a:srgbClr val="21163C"/>
                          </a:solidFill>
                          <a:latin typeface="Arial" panose="020B0604020202020204" pitchFamily="34" charset="0"/>
                          <a:ea typeface="Roboto Medium" charset="0"/>
                          <a:cs typeface="Arial" panose="020B0604020202020204" pitchFamily="34" charset="0"/>
                        </a:rPr>
                        <a:t>Biometric</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14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a:solidFill>
                            <a:srgbClr val="21163C"/>
                          </a:solidFill>
                          <a:latin typeface="Arial" panose="020B0604020202020204" pitchFamily="34" charset="0"/>
                          <a:ea typeface="Roboto Medium" charset="0"/>
                          <a:cs typeface="Arial" panose="020B0604020202020204" pitchFamily="34" charset="0"/>
                        </a:rPr>
                        <a:t>Communication &amp; Support</a:t>
                      </a:r>
                    </a:p>
                  </a:txBody>
                  <a:tcPr marL="45720" marR="45720" anchor="ctr">
                    <a:lnL w="12700" cmpd="sng">
                      <a:noFill/>
                    </a:lnL>
                    <a:lnR w="6350" cap="flat" cmpd="sng" algn="ctr">
                      <a:solidFill>
                        <a:schemeClr val="bg2">
                          <a:lumMod val="90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Batch API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communication only</a:t>
                      </a:r>
                    </a:p>
                  </a:txBody>
                  <a:tcPr marL="45720" marR="45720" anchor="ctr">
                    <a:lnL w="6350" cap="flat" cmpd="sng" algn="ctr">
                      <a:solidFill>
                        <a:schemeClr val="bg2">
                          <a:lumMod val="90000"/>
                        </a:schemeClr>
                      </a:solidFill>
                      <a:prstDash val="sysDot"/>
                      <a:round/>
                      <a:headEnd type="none" w="med" len="med"/>
                      <a:tailEnd type="none" w="med" len="med"/>
                    </a:lnL>
                    <a:lnR w="6350" cap="flat" cmpd="sng" algn="ctr">
                      <a:solidFill>
                        <a:srgbClr val="FF0046"/>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ea typeface="Roboto Medium" charset="0"/>
                          <a:cs typeface="Arial" panose="020B0604020202020204" pitchFamily="34" charset="0"/>
                        </a:rPr>
                        <a:t>Directly connected to Rotageek Cloud Service</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ea typeface="Roboto Medium" charset="0"/>
                          <a:cs typeface="Arial" panose="020B0604020202020204" pitchFamily="34" charset="0"/>
                        </a:rPr>
                        <a:t>Rotageek Supported</a:t>
                      </a:r>
                    </a:p>
                  </a:txBody>
                  <a:tcPr marL="45720" marR="45720" anchor="ctr">
                    <a:lnL w="6350" cap="flat" cmpd="sng" algn="ctr">
                      <a:solidFill>
                        <a:srgbClr val="FF0046"/>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70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4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a:solidFill>
                            <a:srgbClr val="21163C"/>
                          </a:solidFill>
                          <a:latin typeface="Arial" panose="020B0604020202020204" pitchFamily="34" charset="0"/>
                          <a:ea typeface="Roboto Medium" charset="0"/>
                          <a:cs typeface="Arial" panose="020B0604020202020204" pitchFamily="34" charset="0"/>
                        </a:rPr>
                        <a:t>Integration Cost</a:t>
                      </a:r>
                    </a:p>
                  </a:txBody>
                  <a:tcPr marL="45720" marR="45720" anchor="ctr">
                    <a:lnL w="12700" cmpd="sng">
                      <a:noFill/>
                    </a:lnL>
                    <a:lnR w="6350" cap="flat" cmpd="sng" algn="ctr">
                      <a:solidFill>
                        <a:schemeClr val="bg2">
                          <a:lumMod val="90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TBC development cost to connect devices to </a:t>
                      </a:r>
                      <a:r>
                        <a:rPr lang="en-US" sz="800" err="1">
                          <a:solidFill>
                            <a:schemeClr val="tx1"/>
                          </a:solidFill>
                          <a:latin typeface="Arial" panose="020B0604020202020204" pitchFamily="34" charset="0"/>
                          <a:ea typeface="Roboto Medium" charset="0"/>
                          <a:cs typeface="Arial" panose="020B0604020202020204" pitchFamily="34" charset="0"/>
                        </a:rPr>
                        <a:t>Rotageek</a:t>
                      </a:r>
                      <a:r>
                        <a:rPr lang="en-US" sz="800">
                          <a:solidFill>
                            <a:schemeClr val="tx1"/>
                          </a:solidFill>
                          <a:latin typeface="Arial" panose="020B0604020202020204" pitchFamily="34" charset="0"/>
                          <a:ea typeface="Roboto Medium" charset="0"/>
                          <a:cs typeface="Arial" panose="020B0604020202020204" pitchFamily="34" charset="0"/>
                        </a:rPr>
                        <a:t> WFM cloud service</a:t>
                      </a:r>
                    </a:p>
                  </a:txBody>
                  <a:tcPr marL="45720" marR="45720" anchor="ctr">
                    <a:lnL w="6350" cap="flat" cmpd="sng" algn="ctr">
                      <a:solidFill>
                        <a:schemeClr val="bg2">
                          <a:lumMod val="90000"/>
                        </a:schemeClr>
                      </a:solidFill>
                      <a:prstDash val="sysDot"/>
                      <a:round/>
                      <a:headEnd type="none" w="med" len="med"/>
                      <a:tailEnd type="none" w="med" len="med"/>
                    </a:lnL>
                    <a:lnR w="6350" cap="flat" cmpd="sng" algn="ctr">
                      <a:solidFill>
                        <a:srgbClr val="FF0046"/>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Included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(no additional cost)</a:t>
                      </a:r>
                    </a:p>
                  </a:txBody>
                  <a:tcPr marL="45720" marR="45720" anchor="ctr">
                    <a:lnL w="6350" cap="flat" cmpd="sng" algn="ctr">
                      <a:solidFill>
                        <a:srgbClr val="FF0046"/>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rgbClr val="21163C"/>
                          </a:solidFill>
                          <a:latin typeface="Arial" panose="020B0604020202020204" pitchFamily="34" charset="0"/>
                          <a:ea typeface="Roboto Medium" charset="0"/>
                          <a:cs typeface="Arial" panose="020B0604020202020204" pitchFamily="34" charset="0"/>
                        </a:rPr>
                        <a:t>Included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rgbClr val="21163C"/>
                          </a:solidFill>
                          <a:latin typeface="Arial" panose="020B0604020202020204" pitchFamily="34" charset="0"/>
                          <a:ea typeface="Roboto Medium" charset="0"/>
                          <a:cs typeface="Arial" panose="020B0604020202020204" pitchFamily="34" charset="0"/>
                        </a:rPr>
                        <a:t>(no additional cost)</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rgbClr val="21163C"/>
                          </a:solidFill>
                          <a:latin typeface="Arial" panose="020B0604020202020204" pitchFamily="34" charset="0"/>
                          <a:ea typeface="Roboto Medium" charset="0"/>
                          <a:cs typeface="Arial" panose="020B0604020202020204" pitchFamily="34" charset="0"/>
                        </a:rPr>
                        <a:t>Included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rgbClr val="21163C"/>
                          </a:solidFill>
                          <a:latin typeface="Arial" panose="020B0604020202020204" pitchFamily="34" charset="0"/>
                          <a:ea typeface="Roboto Medium" charset="0"/>
                          <a:cs typeface="Arial" panose="020B0604020202020204" pitchFamily="34" charset="0"/>
                        </a:rPr>
                        <a:t>(no additional cost)</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rgbClr val="21163C"/>
                          </a:solidFill>
                          <a:latin typeface="Arial" panose="020B0604020202020204" pitchFamily="34" charset="0"/>
                          <a:ea typeface="Roboto Medium" charset="0"/>
                          <a:cs typeface="Arial" panose="020B0604020202020204" pitchFamily="34" charset="0"/>
                        </a:rPr>
                        <a:t>Included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rgbClr val="21163C"/>
                          </a:solidFill>
                          <a:latin typeface="Arial" panose="020B0604020202020204" pitchFamily="34" charset="0"/>
                          <a:ea typeface="Roboto Medium" charset="0"/>
                          <a:cs typeface="Arial" panose="020B0604020202020204" pitchFamily="34" charset="0"/>
                        </a:rPr>
                        <a:t>(no additional cost)</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14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21163C"/>
                          </a:solidFill>
                          <a:latin typeface="Arial" panose="020B0604020202020204" pitchFamily="34" charset="0"/>
                          <a:ea typeface="Roboto Medium" charset="0"/>
                          <a:cs typeface="Arial" panose="020B0604020202020204" pitchFamily="34" charset="0"/>
                        </a:rPr>
                        <a:t>Hardware Cost</a:t>
                      </a:r>
                    </a:p>
                    <a:p>
                      <a:pPr marL="0" marR="0" indent="0" algn="l" defTabSz="914400" rtl="0" eaLnBrk="1" fontAlgn="auto" latinLnBrk="0" hangingPunct="1">
                        <a:lnSpc>
                          <a:spcPct val="100000"/>
                        </a:lnSpc>
                        <a:spcBef>
                          <a:spcPts val="0"/>
                        </a:spcBef>
                        <a:spcAft>
                          <a:spcPts val="0"/>
                        </a:spcAft>
                        <a:buClrTx/>
                        <a:buSzTx/>
                        <a:buFontTx/>
                        <a:buNone/>
                        <a:tabLst/>
                        <a:defRPr/>
                      </a:pPr>
                      <a:r>
                        <a:rPr lang="en-US" sz="900" b="0" i="0" dirty="0">
                          <a:solidFill>
                            <a:srgbClr val="21163C"/>
                          </a:solidFill>
                          <a:latin typeface="Arial" panose="020B0604020202020204" pitchFamily="34" charset="0"/>
                          <a:ea typeface="Roboto Medium" charset="0"/>
                          <a:cs typeface="Arial" panose="020B0604020202020204" pitchFamily="34" charset="0"/>
                        </a:rPr>
                        <a:t>Individual Unit Price for X units</a:t>
                      </a:r>
                    </a:p>
                  </a:txBody>
                  <a:tcPr marL="45720" marR="45720" anchor="ctr">
                    <a:lnL w="12700" cmpd="sng">
                      <a:noFill/>
                    </a:lnL>
                    <a:lnR w="6350" cap="flat" cmpd="sng" algn="ctr">
                      <a:solidFill>
                        <a:schemeClr val="bg2">
                          <a:lumMod val="90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N/A</a:t>
                      </a:r>
                    </a:p>
                  </a:txBody>
                  <a:tcPr marL="45720" marR="45720" anchor="ctr">
                    <a:lnL w="6350" cap="flat" cmpd="sng" algn="ctr">
                      <a:solidFill>
                        <a:schemeClr val="bg2">
                          <a:lumMod val="90000"/>
                        </a:schemeClr>
                      </a:solidFill>
                      <a:prstDash val="sysDot"/>
                      <a:round/>
                      <a:headEnd type="none" w="med" len="med"/>
                      <a:tailEnd type="none" w="med" len="med"/>
                    </a:lnL>
                    <a:lnR w="6350" cap="flat" cmpd="sng" algn="ctr">
                      <a:solidFill>
                        <a:srgbClr val="FF0046"/>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a:solidFill>
                            <a:schemeClr val="tx1"/>
                          </a:solidFill>
                          <a:latin typeface="Arial" panose="020B0604020202020204" pitchFamily="34" charset="0"/>
                          <a:ea typeface="Roboto Medium" charset="0"/>
                          <a:cs typeface="Arial" panose="020B0604020202020204" pitchFamily="34" charset="0"/>
                        </a:rPr>
                        <a:t>N/A</a:t>
                      </a:r>
                    </a:p>
                  </a:txBody>
                  <a:tcPr marL="45720" marR="45720" anchor="ctr">
                    <a:lnL w="6350" cap="flat" cmpd="sng" algn="ctr">
                      <a:solidFill>
                        <a:srgbClr val="FF0046"/>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21163C"/>
                          </a:solidFill>
                          <a:latin typeface="Arial" panose="020B0604020202020204" pitchFamily="34" charset="0"/>
                          <a:ea typeface="Roboto Medium" charset="0"/>
                          <a:cs typeface="Arial" panose="020B0604020202020204" pitchFamily="34" charset="0"/>
                        </a:rPr>
                        <a:t>£XX</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21163C"/>
                          </a:solidFill>
                          <a:latin typeface="Arial" panose="020B0604020202020204" pitchFamily="34" charset="0"/>
                          <a:ea typeface="Roboto Medium" charset="0"/>
                          <a:cs typeface="Arial" panose="020B0604020202020204" pitchFamily="34" charset="0"/>
                        </a:rPr>
                        <a:t>(excludes cost of ID Cards)</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21163C"/>
                          </a:solidFill>
                          <a:latin typeface="Arial" panose="020B0604020202020204" pitchFamily="34" charset="0"/>
                          <a:ea typeface="Roboto Medium" charset="0"/>
                          <a:cs typeface="Arial" panose="020B0604020202020204" pitchFamily="34" charset="0"/>
                        </a:rPr>
                        <a:t>£XXX</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solidFill>
                        <a:schemeClr val="bg1">
                          <a:lumMod val="85000"/>
                        </a:schemeClr>
                      </a:solid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21163C"/>
                          </a:solidFill>
                          <a:latin typeface="Arial" panose="020B0604020202020204" pitchFamily="34" charset="0"/>
                          <a:ea typeface="Roboto Medium" charset="0"/>
                          <a:cs typeface="Arial" panose="020B0604020202020204" pitchFamily="34" charset="0"/>
                        </a:rPr>
                        <a:t>£XXX</a:t>
                      </a:r>
                    </a:p>
                  </a:txBody>
                  <a:tcPr marL="45720" marR="45720" anchor="ctr">
                    <a:lnL w="6350" cap="flat" cmpd="sng" algn="ctr">
                      <a:solidFill>
                        <a:schemeClr val="bg1">
                          <a:lumMod val="85000"/>
                        </a:schemeClr>
                      </a:solidFill>
                      <a:prstDash val="sysDot"/>
                      <a:round/>
                      <a:headEnd type="none" w="med" len="med"/>
                      <a:tailEnd type="none" w="med" len="med"/>
                    </a:lnL>
                    <a:lnR w="6350" cap="flat" cmpd="sng" algn="ctr">
                      <a:noFill/>
                      <a:prstDash val="sysDot"/>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2" name="TextBox 1">
            <a:extLst>
              <a:ext uri="{FF2B5EF4-FFF2-40B4-BE49-F238E27FC236}">
                <a16:creationId xmlns:a16="http://schemas.microsoft.com/office/drawing/2014/main" id="{B4718C39-D155-C9E1-C82C-35B58BADF93F}"/>
              </a:ext>
            </a:extLst>
          </p:cNvPr>
          <p:cNvSpPr txBox="1"/>
          <p:nvPr/>
        </p:nvSpPr>
        <p:spPr>
          <a:xfrm>
            <a:off x="6646564" y="3772805"/>
            <a:ext cx="4731026" cy="521938"/>
          </a:xfrm>
          <a:prstGeom prst="rect">
            <a:avLst/>
          </a:prstGeom>
          <a:noFill/>
        </p:spPr>
        <p:txBody>
          <a:bodyPr wrap="square" rtlCol="0">
            <a:spAutoFit/>
          </a:bodyPr>
          <a:lstStyle/>
          <a:p>
            <a:pPr algn="ctr">
              <a:lnSpc>
                <a:spcPct val="120000"/>
              </a:lnSpc>
              <a:defRPr/>
            </a:pPr>
            <a:r>
              <a:rPr lang="en-US" sz="800" dirty="0">
                <a:solidFill>
                  <a:srgbClr val="21163C"/>
                </a:solidFill>
                <a:latin typeface="Arial" panose="020B0604020202020204" pitchFamily="34" charset="0"/>
                <a:ea typeface="Roboto Medium" charset="0"/>
                <a:cs typeface="Arial" panose="020B0604020202020204" pitchFamily="34" charset="0"/>
              </a:rPr>
              <a:t>Bi-Direction real time communication between Rotageek cloud service and Clocks</a:t>
            </a:r>
          </a:p>
          <a:p>
            <a:pPr algn="ctr">
              <a:lnSpc>
                <a:spcPct val="120000"/>
              </a:lnSpc>
              <a:defRPr/>
            </a:pPr>
            <a:r>
              <a:rPr lang="en-US" sz="800" dirty="0">
                <a:solidFill>
                  <a:srgbClr val="21163C"/>
                </a:solidFill>
                <a:latin typeface="Arial" panose="020B0604020202020204" pitchFamily="34" charset="0"/>
                <a:ea typeface="Roboto Medium" charset="0"/>
                <a:cs typeface="Arial" panose="020B0604020202020204" pitchFamily="34" charset="0"/>
              </a:rPr>
              <a:t>Real Time automated cloud monitoring of all devices to ensure fully operational and s/w updates</a:t>
            </a:r>
          </a:p>
          <a:p>
            <a:pPr algn="ctr">
              <a:lnSpc>
                <a:spcPct val="120000"/>
              </a:lnSpc>
              <a:defRPr/>
            </a:pPr>
            <a:r>
              <a:rPr lang="en-US" sz="800" dirty="0">
                <a:solidFill>
                  <a:srgbClr val="21163C"/>
                </a:solidFill>
                <a:latin typeface="Arial" panose="020B0604020202020204" pitchFamily="34" charset="0"/>
                <a:ea typeface="Roboto Medium" charset="0"/>
                <a:cs typeface="Arial" panose="020B0604020202020204" pitchFamily="34" charset="0"/>
              </a:rPr>
              <a:t>Supported and Installed under Rotageek contract</a:t>
            </a:r>
          </a:p>
        </p:txBody>
      </p:sp>
      <p:sp>
        <p:nvSpPr>
          <p:cNvPr id="4" name="TextBox 3">
            <a:extLst>
              <a:ext uri="{FF2B5EF4-FFF2-40B4-BE49-F238E27FC236}">
                <a16:creationId xmlns:a16="http://schemas.microsoft.com/office/drawing/2014/main" id="{DADAE71B-AFD2-D5C9-AE5E-F9ED8C45C94E}"/>
              </a:ext>
            </a:extLst>
          </p:cNvPr>
          <p:cNvSpPr txBox="1"/>
          <p:nvPr/>
        </p:nvSpPr>
        <p:spPr>
          <a:xfrm>
            <a:off x="5037097" y="5663335"/>
            <a:ext cx="6423870" cy="230832"/>
          </a:xfrm>
          <a:prstGeom prst="rect">
            <a:avLst/>
          </a:prstGeom>
          <a:noFill/>
        </p:spPr>
        <p:txBody>
          <a:bodyPr wrap="square" rtlCol="0">
            <a:spAutoFit/>
          </a:bodyPr>
          <a:lstStyle/>
          <a:p>
            <a:pPr algn="ctr">
              <a:defRPr/>
            </a:pPr>
            <a:r>
              <a:rPr lang="en-GB" sz="900">
                <a:solidFill>
                  <a:srgbClr val="FF0046"/>
                </a:solidFill>
                <a:latin typeface="Arial" panose="020B0604020202020204" pitchFamily="34" charset="0"/>
                <a:ea typeface="Roboto Medium" charset="0"/>
                <a:cs typeface="Arial" panose="020B0604020202020204" pitchFamily="34" charset="0"/>
              </a:rPr>
              <a:t>Fully Integrated Options provided by </a:t>
            </a:r>
            <a:r>
              <a:rPr lang="en-GB" sz="900" err="1">
                <a:solidFill>
                  <a:srgbClr val="FF0046"/>
                </a:solidFill>
                <a:latin typeface="Arial" panose="020B0604020202020204" pitchFamily="34" charset="0"/>
                <a:ea typeface="Roboto Medium" charset="0"/>
                <a:cs typeface="Arial" panose="020B0604020202020204" pitchFamily="34" charset="0"/>
              </a:rPr>
              <a:t>Rotageek</a:t>
            </a:r>
            <a:r>
              <a:rPr lang="en-GB" sz="900">
                <a:solidFill>
                  <a:srgbClr val="FF0046"/>
                </a:solidFill>
                <a:latin typeface="Arial" panose="020B0604020202020204" pitchFamily="34" charset="0"/>
                <a:ea typeface="Roboto Medium" charset="0"/>
                <a:cs typeface="Arial" panose="020B0604020202020204" pitchFamily="34" charset="0"/>
              </a:rPr>
              <a:t> under a single WFM contract</a:t>
            </a:r>
          </a:p>
        </p:txBody>
      </p:sp>
      <p:sp>
        <p:nvSpPr>
          <p:cNvPr id="16" name="TextBox 15">
            <a:extLst>
              <a:ext uri="{FF2B5EF4-FFF2-40B4-BE49-F238E27FC236}">
                <a16:creationId xmlns:a16="http://schemas.microsoft.com/office/drawing/2014/main" id="{617E7D96-1262-C60E-60DC-F53B827C12AB}"/>
              </a:ext>
            </a:extLst>
          </p:cNvPr>
          <p:cNvSpPr txBox="1"/>
          <p:nvPr/>
        </p:nvSpPr>
        <p:spPr>
          <a:xfrm>
            <a:off x="3135765" y="5681455"/>
            <a:ext cx="1618790" cy="230832"/>
          </a:xfrm>
          <a:prstGeom prst="rect">
            <a:avLst/>
          </a:prstGeom>
          <a:noFill/>
        </p:spPr>
        <p:txBody>
          <a:bodyPr wrap="square" rtlCol="0">
            <a:spAutoFit/>
          </a:bodyPr>
          <a:lstStyle/>
          <a:p>
            <a:pPr algn="ctr"/>
            <a:r>
              <a:rPr lang="en-US" sz="900">
                <a:solidFill>
                  <a:srgbClr val="0F0F28"/>
                </a:solidFill>
                <a:latin typeface="Arial" panose="020B0604020202020204" pitchFamily="34" charset="0"/>
                <a:ea typeface="Roboto Medium" charset="0"/>
                <a:cs typeface="Arial" panose="020B0604020202020204" pitchFamily="34" charset="0"/>
              </a:rPr>
              <a:t>Sourced independently </a:t>
            </a:r>
          </a:p>
        </p:txBody>
      </p:sp>
      <p:cxnSp>
        <p:nvCxnSpPr>
          <p:cNvPr id="19" name="Straight Connector 18">
            <a:extLst>
              <a:ext uri="{FF2B5EF4-FFF2-40B4-BE49-F238E27FC236}">
                <a16:creationId xmlns:a16="http://schemas.microsoft.com/office/drawing/2014/main" id="{0C759EC8-8735-1B06-A2F8-DCB15CD45A94}"/>
              </a:ext>
            </a:extLst>
          </p:cNvPr>
          <p:cNvCxnSpPr>
            <a:cxnSpLocks/>
          </p:cNvCxnSpPr>
          <p:nvPr/>
        </p:nvCxnSpPr>
        <p:spPr>
          <a:xfrm>
            <a:off x="3006920" y="5948014"/>
            <a:ext cx="1825230" cy="0"/>
          </a:xfrm>
          <a:prstGeom prst="line">
            <a:avLst/>
          </a:prstGeom>
          <a:ln w="19050" cmpd="dbl">
            <a:solidFill>
              <a:srgbClr val="0F0F2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94F7B70-74F9-F30A-D202-7C500617A865}"/>
              </a:ext>
            </a:extLst>
          </p:cNvPr>
          <p:cNvCxnSpPr>
            <a:cxnSpLocks/>
          </p:cNvCxnSpPr>
          <p:nvPr/>
        </p:nvCxnSpPr>
        <p:spPr>
          <a:xfrm>
            <a:off x="4848052" y="5948014"/>
            <a:ext cx="6620866" cy="0"/>
          </a:xfrm>
          <a:prstGeom prst="line">
            <a:avLst/>
          </a:prstGeom>
          <a:ln w="19050" cmpd="dbl">
            <a:solidFill>
              <a:srgbClr val="FF0046"/>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FB055254-50AB-FFC9-53A3-E79022D5CA17}"/>
              </a:ext>
            </a:extLst>
          </p:cNvPr>
          <p:cNvSpPr txBox="1">
            <a:spLocks/>
          </p:cNvSpPr>
          <p:nvPr/>
        </p:nvSpPr>
        <p:spPr>
          <a:xfrm>
            <a:off x="571614" y="769045"/>
            <a:ext cx="2618462" cy="728665"/>
          </a:xfrm>
          <a:prstGeom prst="rect">
            <a:avLst/>
          </a:prstGeom>
        </p:spPr>
        <p:txBody>
          <a:bodyPr anchor="t">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en-GB" sz="4000" spc="-300" dirty="0">
                <a:solidFill>
                  <a:srgbClr val="FF0046"/>
                </a:solidFill>
                <a:ea typeface="+mn-ea"/>
              </a:rPr>
              <a:t>Clocks.</a:t>
            </a:r>
          </a:p>
        </p:txBody>
      </p:sp>
      <p:pic>
        <p:nvPicPr>
          <p:cNvPr id="8" name="Picture 7" descr="Graphical user interface&#10;&#10;Description automatically generated">
            <a:extLst>
              <a:ext uri="{FF2B5EF4-FFF2-40B4-BE49-F238E27FC236}">
                <a16:creationId xmlns:a16="http://schemas.microsoft.com/office/drawing/2014/main" id="{4BCAE7AF-F483-95A9-DD75-C2E6091879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40659" y="1339658"/>
            <a:ext cx="1515405" cy="1378071"/>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E2DAAECF-CC1A-2F92-8E0A-84376DC22C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0931" y="1180709"/>
            <a:ext cx="1436660" cy="1578868"/>
          </a:xfrm>
          <a:prstGeom prst="rect">
            <a:avLst/>
          </a:prstGeom>
        </p:spPr>
      </p:pic>
      <p:pic>
        <p:nvPicPr>
          <p:cNvPr id="17" name="Picture 16" descr="A picture containing text, parking, meter&#10;&#10;Description automatically generated">
            <a:extLst>
              <a:ext uri="{FF2B5EF4-FFF2-40B4-BE49-F238E27FC236}">
                <a16:creationId xmlns:a16="http://schemas.microsoft.com/office/drawing/2014/main" id="{613BE896-A7E1-4EBA-505A-D97AF56B36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17174" y="1178233"/>
            <a:ext cx="1355643" cy="1623204"/>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88B960FB-7E43-43D3-1DE0-2EBD116BF9E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32045" y="1420793"/>
            <a:ext cx="1413083" cy="1288563"/>
          </a:xfrm>
          <a:prstGeom prst="rect">
            <a:avLst/>
          </a:prstGeom>
        </p:spPr>
      </p:pic>
      <p:pic>
        <p:nvPicPr>
          <p:cNvPr id="5" name="Picture 4">
            <a:extLst>
              <a:ext uri="{FF2B5EF4-FFF2-40B4-BE49-F238E27FC236}">
                <a16:creationId xmlns:a16="http://schemas.microsoft.com/office/drawing/2014/main" id="{353BECDB-4D01-0303-3842-3995E0C90A2A}"/>
              </a:ext>
            </a:extLst>
          </p:cNvPr>
          <p:cNvPicPr>
            <a:picLocks noChangeAspect="1"/>
          </p:cNvPicPr>
          <p:nvPr/>
        </p:nvPicPr>
        <p:blipFill>
          <a:blip r:embed="rId9"/>
          <a:stretch>
            <a:fillRect/>
          </a:stretch>
        </p:blipFill>
        <p:spPr>
          <a:xfrm>
            <a:off x="7531100" y="6551597"/>
            <a:ext cx="4660900" cy="317500"/>
          </a:xfrm>
          <a:prstGeom prst="rect">
            <a:avLst/>
          </a:prstGeom>
        </p:spPr>
      </p:pic>
    </p:spTree>
    <p:extLst>
      <p:ext uri="{BB962C8B-B14F-4D97-AF65-F5344CB8AC3E}">
        <p14:creationId xmlns:p14="http://schemas.microsoft.com/office/powerpoint/2010/main" val="35514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F654-539A-D32B-9BD4-22538D229539}"/>
              </a:ext>
            </a:extLst>
          </p:cNvPr>
          <p:cNvSpPr>
            <a:spLocks noGrp="1"/>
          </p:cNvSpPr>
          <p:nvPr>
            <p:ph type="title"/>
          </p:nvPr>
        </p:nvSpPr>
        <p:spPr>
          <a:xfrm>
            <a:off x="512526" y="1252100"/>
            <a:ext cx="5048250" cy="553075"/>
          </a:xfrm>
        </p:spPr>
        <p:txBody>
          <a:bodyPr anchor="t">
            <a:noAutofit/>
          </a:bodyPr>
          <a:lstStyle/>
          <a:p>
            <a:r>
              <a:rPr lang="en-GB" sz="4800" spc="-150" dirty="0"/>
              <a:t>Demo.</a:t>
            </a:r>
          </a:p>
        </p:txBody>
      </p:sp>
      <p:graphicFrame>
        <p:nvGraphicFramePr>
          <p:cNvPr id="3" name="Table 4">
            <a:extLst>
              <a:ext uri="{FF2B5EF4-FFF2-40B4-BE49-F238E27FC236}">
                <a16:creationId xmlns:a16="http://schemas.microsoft.com/office/drawing/2014/main" id="{E313764E-E93E-B216-7060-0ABA50D46A7C}"/>
              </a:ext>
            </a:extLst>
          </p:cNvPr>
          <p:cNvGraphicFramePr>
            <a:graphicFrameLocks noGrp="1"/>
          </p:cNvGraphicFramePr>
          <p:nvPr>
            <p:extLst>
              <p:ext uri="{D42A27DB-BD31-4B8C-83A1-F6EECF244321}">
                <p14:modId xmlns:p14="http://schemas.microsoft.com/office/powerpoint/2010/main" val="3664611128"/>
              </p:ext>
            </p:extLst>
          </p:nvPr>
        </p:nvGraphicFramePr>
        <p:xfrm>
          <a:off x="584790" y="2313240"/>
          <a:ext cx="4623314" cy="2231520"/>
        </p:xfrm>
        <a:graphic>
          <a:graphicData uri="http://schemas.openxmlformats.org/drawingml/2006/table">
            <a:tbl>
              <a:tblPr firstRow="1" bandRow="1">
                <a:tableStyleId>{5C22544A-7EE6-4342-B048-85BDC9FD1C3A}</a:tableStyleId>
              </a:tblPr>
              <a:tblGrid>
                <a:gridCol w="4623314">
                  <a:extLst>
                    <a:ext uri="{9D8B030D-6E8A-4147-A177-3AD203B41FA5}">
                      <a16:colId xmlns:a16="http://schemas.microsoft.com/office/drawing/2014/main" val="3676605470"/>
                    </a:ext>
                  </a:extLst>
                </a:gridCol>
              </a:tblGrid>
              <a:tr h="370840">
                <a:tc>
                  <a:txBody>
                    <a:bodyPr/>
                    <a:lstStyle/>
                    <a:p>
                      <a:pPr>
                        <a:lnSpc>
                          <a:spcPct val="150000"/>
                        </a:lnSpc>
                        <a:buSzPct val="70000"/>
                      </a:pPr>
                      <a:r>
                        <a:rPr lang="en-US" sz="1400" b="0" spc="-70" dirty="0">
                          <a:solidFill>
                            <a:schemeClr val="bg1"/>
                          </a:solidFill>
                          <a:latin typeface="Arial" panose="020B0604020202020204" pitchFamily="34" charset="0"/>
                          <a:cs typeface="Arial" panose="020B0604020202020204" pitchFamily="34" charset="0"/>
                        </a:rPr>
                        <a:t>Agenda 1</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05600595"/>
                  </a:ext>
                </a:extLst>
              </a:tr>
              <a:tr h="370840">
                <a:tc>
                  <a:txBody>
                    <a:bodyPr/>
                    <a:lstStyle/>
                    <a:p>
                      <a:pPr>
                        <a:lnSpc>
                          <a:spcPct val="150000"/>
                        </a:lnSpc>
                        <a:buSzPct val="70000"/>
                      </a:pPr>
                      <a:r>
                        <a:rPr lang="en-US" sz="1400" b="0" spc="-70" dirty="0">
                          <a:solidFill>
                            <a:schemeClr val="bg1"/>
                          </a:solidFill>
                          <a:latin typeface="Arial" panose="020B0604020202020204" pitchFamily="34" charset="0"/>
                          <a:cs typeface="Arial" panose="020B0604020202020204" pitchFamily="34" charset="0"/>
                        </a:rPr>
                        <a:t>Agenda 2</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4847298"/>
                  </a:ext>
                </a:extLst>
              </a:tr>
              <a:tr h="370840">
                <a:tc>
                  <a:txBody>
                    <a:bodyPr/>
                    <a:lstStyle/>
                    <a:p>
                      <a:pPr>
                        <a:lnSpc>
                          <a:spcPct val="150000"/>
                        </a:lnSpc>
                        <a:buSzPct val="70000"/>
                      </a:pPr>
                      <a:r>
                        <a:rPr lang="en-US" sz="1400" b="0" spc="-70" dirty="0">
                          <a:solidFill>
                            <a:schemeClr val="bg1"/>
                          </a:solidFill>
                          <a:latin typeface="Arial" panose="020B0604020202020204" pitchFamily="34" charset="0"/>
                          <a:cs typeface="Arial" panose="020B0604020202020204" pitchFamily="34" charset="0"/>
                        </a:rPr>
                        <a:t>Agenda 3</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08206"/>
                  </a:ext>
                </a:extLst>
              </a:tr>
              <a:tr h="370840">
                <a:tc>
                  <a:txBody>
                    <a:bodyPr/>
                    <a:lstStyle/>
                    <a:p>
                      <a:pPr>
                        <a:lnSpc>
                          <a:spcPct val="150000"/>
                        </a:lnSpc>
                        <a:buSzPct val="70000"/>
                      </a:pPr>
                      <a:r>
                        <a:rPr lang="en-US" sz="1400" b="0" spc="-70" dirty="0">
                          <a:solidFill>
                            <a:schemeClr val="bg1"/>
                          </a:solidFill>
                          <a:latin typeface="Arial" panose="020B0604020202020204" pitchFamily="34" charset="0"/>
                          <a:cs typeface="Arial" panose="020B0604020202020204" pitchFamily="34" charset="0"/>
                        </a:rPr>
                        <a:t>Agenda 4</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5359203"/>
                  </a:ext>
                </a:extLst>
              </a:tr>
              <a:tr h="370840">
                <a:tc>
                  <a:txBody>
                    <a:bodyPr/>
                    <a:lstStyle/>
                    <a:p>
                      <a:pPr>
                        <a:lnSpc>
                          <a:spcPct val="150000"/>
                        </a:lnSpc>
                        <a:buSzPct val="70000"/>
                      </a:pPr>
                      <a:r>
                        <a:rPr lang="en-US" sz="1400" b="0" spc="-70" dirty="0">
                          <a:solidFill>
                            <a:schemeClr val="bg1"/>
                          </a:solidFill>
                          <a:latin typeface="Arial" panose="020B0604020202020204" pitchFamily="34" charset="0"/>
                          <a:cs typeface="Arial" panose="020B0604020202020204" pitchFamily="34" charset="0"/>
                        </a:rPr>
                        <a:t>Agenda 5</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853232"/>
                  </a:ext>
                </a:extLst>
              </a:tr>
              <a:tr h="370840">
                <a:tc>
                  <a:txBody>
                    <a:bodyPr/>
                    <a:lstStyle/>
                    <a:p>
                      <a:pPr>
                        <a:lnSpc>
                          <a:spcPct val="150000"/>
                        </a:lnSpc>
                        <a:buSzPct val="70000"/>
                      </a:pPr>
                      <a:r>
                        <a:rPr lang="en-US" sz="1400" b="0" spc="-70" dirty="0">
                          <a:solidFill>
                            <a:schemeClr val="bg1"/>
                          </a:solidFill>
                          <a:latin typeface="Arial" panose="020B0604020202020204" pitchFamily="34" charset="0"/>
                          <a:cs typeface="Arial" panose="020B0604020202020204" pitchFamily="34" charset="0"/>
                        </a:rPr>
                        <a:t>Agenda 6</a:t>
                      </a:r>
                    </a:p>
                  </a:txBody>
                  <a:tcPr anchor="ctr">
                    <a:lnL w="12700" cmpd="sng">
                      <a:noFill/>
                    </a:lnL>
                    <a:lnR w="12700" cmpd="sng">
                      <a:noFill/>
                    </a:lnR>
                    <a:lnT w="12700" cap="flat" cmpd="sng" algn="ctr">
                      <a:solidFill>
                        <a:srgbClr val="FF0046"/>
                      </a:solidFill>
                      <a:prstDash val="solid"/>
                      <a:round/>
                      <a:headEnd type="none" w="med" len="med"/>
                      <a:tailEnd type="none" w="med" len="med"/>
                    </a:lnT>
                    <a:lnB w="12700" cap="flat" cmpd="sng" algn="ctr">
                      <a:solidFill>
                        <a:srgbClr val="FF004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030774"/>
                  </a:ext>
                </a:extLst>
              </a:tr>
            </a:tbl>
          </a:graphicData>
        </a:graphic>
      </p:graphicFrame>
    </p:spTree>
    <p:extLst>
      <p:ext uri="{BB962C8B-B14F-4D97-AF65-F5344CB8AC3E}">
        <p14:creationId xmlns:p14="http://schemas.microsoft.com/office/powerpoint/2010/main" val="11989847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C3C3-90B9-ABB6-F157-188D0C7BAFD8}"/>
              </a:ext>
            </a:extLst>
          </p:cNvPr>
          <p:cNvSpPr>
            <a:spLocks noGrp="1"/>
          </p:cNvSpPr>
          <p:nvPr>
            <p:ph type="title"/>
          </p:nvPr>
        </p:nvSpPr>
        <p:spPr>
          <a:xfrm>
            <a:off x="838200" y="2560635"/>
            <a:ext cx="5862638" cy="1325563"/>
          </a:xfrm>
        </p:spPr>
        <p:txBody>
          <a:bodyPr>
            <a:noAutofit/>
          </a:bodyPr>
          <a:lstStyle/>
          <a:p>
            <a:r>
              <a:rPr lang="en-GB" dirty="0"/>
              <a:t>Implementation approach.</a:t>
            </a:r>
          </a:p>
        </p:txBody>
      </p:sp>
    </p:spTree>
    <p:extLst>
      <p:ext uri="{BB962C8B-B14F-4D97-AF65-F5344CB8AC3E}">
        <p14:creationId xmlns:p14="http://schemas.microsoft.com/office/powerpoint/2010/main" val="2576022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ollage of a person and person&#10;&#10;Description automatically generated with low confidence">
            <a:extLst>
              <a:ext uri="{FF2B5EF4-FFF2-40B4-BE49-F238E27FC236}">
                <a16:creationId xmlns:a16="http://schemas.microsoft.com/office/drawing/2014/main" id="{2EC4E6F2-8CD1-3819-2C25-75842B8936B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61" name="Title 1">
            <a:extLst>
              <a:ext uri="{FF2B5EF4-FFF2-40B4-BE49-F238E27FC236}">
                <a16:creationId xmlns:a16="http://schemas.microsoft.com/office/drawing/2014/main" id="{6D47B331-16BD-4D65-BD06-A046F55D67FE}"/>
              </a:ext>
            </a:extLst>
          </p:cNvPr>
          <p:cNvSpPr>
            <a:spLocks noGrp="1"/>
          </p:cNvSpPr>
          <p:nvPr>
            <p:ph type="title" idx="4294967295"/>
          </p:nvPr>
        </p:nvSpPr>
        <p:spPr>
          <a:xfrm>
            <a:off x="577916" y="629147"/>
            <a:ext cx="5578475" cy="436562"/>
          </a:xfrm>
        </p:spPr>
        <p:txBody>
          <a:bodyPr>
            <a:normAutofit fontScale="90000"/>
          </a:bodyPr>
          <a:lstStyle/>
          <a:p>
            <a:r>
              <a:rPr lang="en-US" sz="3734" spc="-150" dirty="0">
                <a:solidFill>
                  <a:schemeClr val="bg1"/>
                </a:solidFill>
              </a:rPr>
              <a:t>Our Approach.</a:t>
            </a:r>
          </a:p>
        </p:txBody>
      </p:sp>
      <p:sp>
        <p:nvSpPr>
          <p:cNvPr id="58" name="TextBox 57">
            <a:extLst>
              <a:ext uri="{FF2B5EF4-FFF2-40B4-BE49-F238E27FC236}">
                <a16:creationId xmlns:a16="http://schemas.microsoft.com/office/drawing/2014/main" id="{FFC251D5-DFBE-E760-1D7B-B2A8127EAB78}"/>
              </a:ext>
            </a:extLst>
          </p:cNvPr>
          <p:cNvSpPr txBox="1"/>
          <p:nvPr/>
        </p:nvSpPr>
        <p:spPr>
          <a:xfrm>
            <a:off x="9114028" y="4291935"/>
            <a:ext cx="2289888" cy="1676613"/>
          </a:xfrm>
          <a:prstGeom prst="rect">
            <a:avLst/>
          </a:prstGeom>
          <a:noFill/>
        </p:spPr>
        <p:txBody>
          <a:bodyPr wrap="square" lIns="0" tIns="45720" rIns="0" bIns="45720" rtlCol="0" anchor="t">
            <a:spAutoFit/>
          </a:bodyPr>
          <a:lstStyle/>
          <a:p>
            <a:pPr algn="ctr">
              <a:lnSpc>
                <a:spcPct val="130000"/>
              </a:lnSpc>
            </a:pPr>
            <a:r>
              <a:rPr lang="en-GB" sz="1000" dirty="0">
                <a:latin typeface="Arial" panose="020B0604020202020204" pitchFamily="34" charset="0"/>
                <a:cs typeface="Arial" panose="020B0604020202020204" pitchFamily="34" charset="0"/>
              </a:rPr>
              <a:t>We'll do the heavy lifting by rolling out a phased and tailored training programme to support different user roles across departments. Plus, we have a host of support options including drop-in zoom sessions, in-app chat and knowledge base articles to help with the change management process.</a:t>
            </a:r>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D8F79809-6FE3-E920-B851-203245557D53}"/>
              </a:ext>
            </a:extLst>
          </p:cNvPr>
          <p:cNvSpPr txBox="1"/>
          <p:nvPr/>
        </p:nvSpPr>
        <p:spPr>
          <a:xfrm>
            <a:off x="741421" y="4288754"/>
            <a:ext cx="2080684" cy="1271823"/>
          </a:xfrm>
          <a:prstGeom prst="rect">
            <a:avLst/>
          </a:prstGeom>
          <a:noFill/>
        </p:spPr>
        <p:txBody>
          <a:bodyPr wrap="square" lIns="0" tIns="45720" rIns="0" bIns="45720" rtlCol="0" anchor="t">
            <a:spAutoFit/>
          </a:bodyPr>
          <a:lstStyle/>
          <a:p>
            <a:pPr algn="ctr">
              <a:lnSpc>
                <a:spcPct val="130000"/>
              </a:lnSpc>
            </a:pPr>
            <a:r>
              <a:rPr lang="en-US" sz="1000">
                <a:solidFill>
                  <a:srgbClr val="0F0F28"/>
                </a:solidFill>
                <a:latin typeface="Arial"/>
                <a:ea typeface="+mn-lt"/>
                <a:cs typeface="Arial"/>
              </a:rPr>
              <a:t>Meet the team! We assemble to review the scope, agree our success criteria, define roles and responsibilities establish the timeline, identify milestones and build our cadence of project meetings</a:t>
            </a:r>
            <a:endParaRPr lang="en-US">
              <a:solidFill>
                <a:srgbClr val="0F0F28"/>
              </a:solidFill>
              <a:latin typeface="Arial"/>
              <a:cs typeface="Arial"/>
            </a:endParaRPr>
          </a:p>
        </p:txBody>
      </p:sp>
      <p:sp>
        <p:nvSpPr>
          <p:cNvPr id="66" name="TextBox 65">
            <a:extLst>
              <a:ext uri="{FF2B5EF4-FFF2-40B4-BE49-F238E27FC236}">
                <a16:creationId xmlns:a16="http://schemas.microsoft.com/office/drawing/2014/main" id="{2BD194E9-C784-5D2F-95BF-AC86B704807E}"/>
              </a:ext>
            </a:extLst>
          </p:cNvPr>
          <p:cNvSpPr txBox="1"/>
          <p:nvPr/>
        </p:nvSpPr>
        <p:spPr>
          <a:xfrm>
            <a:off x="6480649" y="4288754"/>
            <a:ext cx="2080684" cy="1521891"/>
          </a:xfrm>
          <a:prstGeom prst="rect">
            <a:avLst/>
          </a:prstGeom>
          <a:noFill/>
        </p:spPr>
        <p:txBody>
          <a:bodyPr wrap="square" lIns="0" tIns="45720" rIns="0" bIns="45720" rtlCol="0" anchor="t">
            <a:spAutoFit/>
          </a:bodyPr>
          <a:lstStyle/>
          <a:p>
            <a:pPr algn="ctr">
              <a:lnSpc>
                <a:spcPct val="130000"/>
              </a:lnSpc>
            </a:pPr>
            <a:r>
              <a:rPr lang="en-US" sz="1000" dirty="0">
                <a:solidFill>
                  <a:srgbClr val="0F0F28"/>
                </a:solidFill>
                <a:latin typeface="Arial"/>
                <a:cs typeface="Arial"/>
              </a:rPr>
              <a:t>Next we build, test and validate integrations, load the configuration and before we do anything else, we sit down with your experts and review the schedules in a conference room pilot, before we launch to your </a:t>
            </a:r>
            <a:r>
              <a:rPr lang="en-US" sz="1000" dirty="0" err="1">
                <a:solidFill>
                  <a:srgbClr val="0F0F28"/>
                </a:solidFill>
                <a:latin typeface="Arial"/>
                <a:cs typeface="Arial"/>
              </a:rPr>
              <a:t>organisation</a:t>
            </a:r>
            <a:r>
              <a:rPr lang="en-US" sz="1000" dirty="0">
                <a:solidFill>
                  <a:srgbClr val="0F0F28"/>
                </a:solidFill>
                <a:latin typeface="Arial"/>
                <a:cs typeface="Arial"/>
              </a:rPr>
              <a:t>.</a:t>
            </a:r>
          </a:p>
        </p:txBody>
      </p:sp>
      <p:sp>
        <p:nvSpPr>
          <p:cNvPr id="68" name="TextBox 67">
            <a:extLst>
              <a:ext uri="{FF2B5EF4-FFF2-40B4-BE49-F238E27FC236}">
                <a16:creationId xmlns:a16="http://schemas.microsoft.com/office/drawing/2014/main" id="{347007A8-9AE5-F9E9-DD16-626789CE9992}"/>
              </a:ext>
            </a:extLst>
          </p:cNvPr>
          <p:cNvSpPr txBox="1"/>
          <p:nvPr/>
        </p:nvSpPr>
        <p:spPr>
          <a:xfrm>
            <a:off x="3611786" y="4288754"/>
            <a:ext cx="2079182" cy="1271823"/>
          </a:xfrm>
          <a:prstGeom prst="rect">
            <a:avLst/>
          </a:prstGeom>
          <a:noFill/>
        </p:spPr>
        <p:txBody>
          <a:bodyPr wrap="square" lIns="0" tIns="45720" rIns="0" bIns="45720" rtlCol="0" anchor="t">
            <a:spAutoFit/>
          </a:bodyPr>
          <a:lstStyle/>
          <a:p>
            <a:pPr algn="ctr">
              <a:lnSpc>
                <a:spcPct val="130000"/>
              </a:lnSpc>
            </a:pPr>
            <a:r>
              <a:rPr lang="en-US" sz="1000">
                <a:solidFill>
                  <a:srgbClr val="0F0F28"/>
                </a:solidFill>
                <a:latin typeface="Arial"/>
                <a:cs typeface="Arial"/>
              </a:rPr>
              <a:t>With the project goals and success criteria firmly in sight we ensure accurate data gathering to understand your requirements for timekeeping, scheduling and integration.</a:t>
            </a:r>
          </a:p>
        </p:txBody>
      </p:sp>
      <p:sp>
        <p:nvSpPr>
          <p:cNvPr id="71" name="Oval 70">
            <a:extLst>
              <a:ext uri="{FF2B5EF4-FFF2-40B4-BE49-F238E27FC236}">
                <a16:creationId xmlns:a16="http://schemas.microsoft.com/office/drawing/2014/main" id="{C35FD373-B3D3-BC47-838F-979AB24C8A5D}"/>
              </a:ext>
            </a:extLst>
          </p:cNvPr>
          <p:cNvSpPr/>
          <p:nvPr/>
        </p:nvSpPr>
        <p:spPr>
          <a:xfrm>
            <a:off x="9286936"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19" name="Oval 18">
            <a:extLst>
              <a:ext uri="{FF2B5EF4-FFF2-40B4-BE49-F238E27FC236}">
                <a16:creationId xmlns:a16="http://schemas.microsoft.com/office/drawing/2014/main" id="{3A90B6B7-D9B1-6015-A0C5-069FDD2FA0F8}"/>
              </a:ext>
            </a:extLst>
          </p:cNvPr>
          <p:cNvSpPr/>
          <p:nvPr/>
        </p:nvSpPr>
        <p:spPr>
          <a:xfrm>
            <a:off x="742924"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20" name="Oval 19">
            <a:extLst>
              <a:ext uri="{FF2B5EF4-FFF2-40B4-BE49-F238E27FC236}">
                <a16:creationId xmlns:a16="http://schemas.microsoft.com/office/drawing/2014/main" id="{F6377773-B5C8-C7E0-ADD2-3A160657D90C}"/>
              </a:ext>
            </a:extLst>
          </p:cNvPr>
          <p:cNvSpPr/>
          <p:nvPr/>
        </p:nvSpPr>
        <p:spPr>
          <a:xfrm>
            <a:off x="3611786"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21" name="Oval 20">
            <a:extLst>
              <a:ext uri="{FF2B5EF4-FFF2-40B4-BE49-F238E27FC236}">
                <a16:creationId xmlns:a16="http://schemas.microsoft.com/office/drawing/2014/main" id="{B45F3FE7-76F5-02CC-CDC0-B4F1C681BCB2}"/>
              </a:ext>
            </a:extLst>
          </p:cNvPr>
          <p:cNvSpPr/>
          <p:nvPr/>
        </p:nvSpPr>
        <p:spPr>
          <a:xfrm>
            <a:off x="6480649"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67" name="TextBox 66">
            <a:extLst>
              <a:ext uri="{FF2B5EF4-FFF2-40B4-BE49-F238E27FC236}">
                <a16:creationId xmlns:a16="http://schemas.microsoft.com/office/drawing/2014/main" id="{7A45C6ED-1CB1-3351-D012-C35BFAE3C070}"/>
              </a:ext>
            </a:extLst>
          </p:cNvPr>
          <p:cNvSpPr txBox="1"/>
          <p:nvPr/>
        </p:nvSpPr>
        <p:spPr>
          <a:xfrm>
            <a:off x="4045494" y="2779815"/>
            <a:ext cx="1240966" cy="646331"/>
          </a:xfrm>
          <a:prstGeom prst="rect">
            <a:avLst/>
          </a:prstGeom>
          <a:noFill/>
        </p:spPr>
        <p:txBody>
          <a:bodyPr wrap="square" lIns="0" rIns="0" rtlCol="0">
            <a:spAutoFit/>
          </a:bodyPr>
          <a:lstStyle/>
          <a:p>
            <a:pPr algn="ctr">
              <a:lnSpc>
                <a:spcPct val="90000"/>
              </a:lnSpc>
            </a:pPr>
            <a:r>
              <a:rPr lang="en-US" sz="2000" b="1" spc="-80">
                <a:solidFill>
                  <a:schemeClr val="bg1"/>
                </a:solidFill>
                <a:latin typeface="Arial" panose="020B0604020202020204" pitchFamily="34" charset="0"/>
                <a:ea typeface="Montserrat" charset="0"/>
                <a:cs typeface="Arial" panose="020B0604020202020204" pitchFamily="34" charset="0"/>
              </a:rPr>
              <a:t>Discovery &amp; Design</a:t>
            </a:r>
          </a:p>
        </p:txBody>
      </p:sp>
      <p:sp>
        <p:nvSpPr>
          <p:cNvPr id="63" name="TextBox 62">
            <a:extLst>
              <a:ext uri="{FF2B5EF4-FFF2-40B4-BE49-F238E27FC236}">
                <a16:creationId xmlns:a16="http://schemas.microsoft.com/office/drawing/2014/main" id="{528A8CF3-0659-3BAA-0222-2F86714711F3}"/>
              </a:ext>
            </a:extLst>
          </p:cNvPr>
          <p:cNvSpPr txBox="1"/>
          <p:nvPr/>
        </p:nvSpPr>
        <p:spPr>
          <a:xfrm>
            <a:off x="963850" y="2779815"/>
            <a:ext cx="1545379" cy="646331"/>
          </a:xfrm>
          <a:prstGeom prst="rect">
            <a:avLst/>
          </a:prstGeom>
          <a:noFill/>
        </p:spPr>
        <p:txBody>
          <a:bodyPr wrap="square" lIns="0" rIns="0" rtlCol="0">
            <a:spAutoFit/>
          </a:bodyPr>
          <a:lstStyle/>
          <a:p>
            <a:pPr algn="ctr">
              <a:lnSpc>
                <a:spcPct val="90000"/>
              </a:lnSpc>
            </a:pPr>
            <a:r>
              <a:rPr lang="en-US" sz="2000" b="1" spc="-80">
                <a:solidFill>
                  <a:schemeClr val="bg1"/>
                </a:solidFill>
                <a:latin typeface="Arial" panose="020B0604020202020204" pitchFamily="34" charset="0"/>
                <a:ea typeface="Montserrat" charset="0"/>
                <a:cs typeface="Arial" panose="020B0604020202020204" pitchFamily="34" charset="0"/>
              </a:rPr>
              <a:t>Onboarding &amp; Kick Off</a:t>
            </a:r>
          </a:p>
        </p:txBody>
      </p:sp>
      <p:sp>
        <p:nvSpPr>
          <p:cNvPr id="52" name="Shape 3691">
            <a:extLst>
              <a:ext uri="{FF2B5EF4-FFF2-40B4-BE49-F238E27FC236}">
                <a16:creationId xmlns:a16="http://schemas.microsoft.com/office/drawing/2014/main" id="{05A552DA-E93C-A099-55AC-BCF1EACB5E56}"/>
              </a:ext>
            </a:extLst>
          </p:cNvPr>
          <p:cNvSpPr/>
          <p:nvPr/>
        </p:nvSpPr>
        <p:spPr>
          <a:xfrm>
            <a:off x="7277706" y="2160610"/>
            <a:ext cx="496928" cy="478656"/>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19"/>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3"/>
                  <a:pt x="12571" y="5401"/>
                </a:cubicBezTo>
                <a:cubicBezTo>
                  <a:pt x="12571" y="7300"/>
                  <a:pt x="14087" y="8840"/>
                  <a:pt x="15958" y="8840"/>
                </a:cubicBezTo>
                <a:cubicBezTo>
                  <a:pt x="16893" y="8840"/>
                  <a:pt x="17737" y="8453"/>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4"/>
                </a:lnTo>
                <a:cubicBezTo>
                  <a:pt x="3919" y="20399"/>
                  <a:pt x="3436" y="20618"/>
                  <a:pt x="2902" y="20618"/>
                </a:cubicBezTo>
                <a:cubicBezTo>
                  <a:pt x="1833" y="20618"/>
                  <a:pt x="967" y="19740"/>
                  <a:pt x="967" y="18655"/>
                </a:cubicBezTo>
                <a:cubicBezTo>
                  <a:pt x="967" y="18113"/>
                  <a:pt x="1184" y="17622"/>
                  <a:pt x="1534" y="17266"/>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4"/>
                </a:cubicBezTo>
                <a:lnTo>
                  <a:pt x="850" y="16572"/>
                </a:lnTo>
                <a:cubicBezTo>
                  <a:pt x="325" y="17105"/>
                  <a:pt x="0" y="17842"/>
                  <a:pt x="0" y="18655"/>
                </a:cubicBezTo>
                <a:cubicBezTo>
                  <a:pt x="0" y="20282"/>
                  <a:pt x="1299" y="21600"/>
                  <a:pt x="2902" y="21600"/>
                </a:cubicBezTo>
                <a:cubicBezTo>
                  <a:pt x="3703" y="21600"/>
                  <a:pt x="4429" y="21271"/>
                  <a:pt x="4954" y="20738"/>
                </a:cubicBezTo>
                <a:lnTo>
                  <a:pt x="12160" y="12652"/>
                </a:lnTo>
                <a:cubicBezTo>
                  <a:pt x="13800" y="13590"/>
                  <a:pt x="15363" y="13748"/>
                  <a:pt x="15606" y="13748"/>
                </a:cubicBezTo>
                <a:cubicBezTo>
                  <a:pt x="16313" y="13748"/>
                  <a:pt x="17067" y="13463"/>
                  <a:pt x="17617" y="12892"/>
                </a:cubicBezTo>
                <a:lnTo>
                  <a:pt x="20209" y="10198"/>
                </a:lnTo>
                <a:cubicBezTo>
                  <a:pt x="21560" y="8795"/>
                  <a:pt x="21600" y="6432"/>
                  <a:pt x="20499" y="4279"/>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57" name="TextBox 56">
            <a:extLst>
              <a:ext uri="{FF2B5EF4-FFF2-40B4-BE49-F238E27FC236}">
                <a16:creationId xmlns:a16="http://schemas.microsoft.com/office/drawing/2014/main" id="{18212951-1266-56C2-2E7A-6CF5E938A9D7}"/>
              </a:ext>
            </a:extLst>
          </p:cNvPr>
          <p:cNvSpPr txBox="1"/>
          <p:nvPr/>
        </p:nvSpPr>
        <p:spPr>
          <a:xfrm>
            <a:off x="9402819" y="2719883"/>
            <a:ext cx="1849294" cy="707886"/>
          </a:xfrm>
          <a:prstGeom prst="rect">
            <a:avLst/>
          </a:prstGeom>
          <a:noFill/>
        </p:spPr>
        <p:txBody>
          <a:bodyPr wrap="square" lIns="0" rIns="0" rtlCol="0">
            <a:spAutoFit/>
          </a:bodyPr>
          <a:lstStyle/>
          <a:p>
            <a:pPr algn="ctr"/>
            <a:r>
              <a:rPr lang="en-GB" sz="2000" b="1" spc="-80">
                <a:solidFill>
                  <a:schemeClr val="bg1"/>
                </a:solidFill>
                <a:latin typeface="Arial" panose="020B0604020202020204" pitchFamily="34" charset="0"/>
                <a:ea typeface="Lato Regular" panose="020F0502020204030203" pitchFamily="34" charset="0"/>
                <a:cs typeface="Arial" panose="020B0604020202020204" pitchFamily="34" charset="0"/>
              </a:rPr>
              <a:t>Train &amp; </a:t>
            </a:r>
          </a:p>
          <a:p>
            <a:pPr algn="ctr"/>
            <a:r>
              <a:rPr lang="en-GB" sz="2000" b="1" spc="-80">
                <a:solidFill>
                  <a:schemeClr val="bg1"/>
                </a:solidFill>
                <a:latin typeface="Arial" panose="020B0604020202020204" pitchFamily="34" charset="0"/>
                <a:ea typeface="Lato Regular" panose="020F0502020204030203" pitchFamily="34" charset="0"/>
                <a:cs typeface="Arial" panose="020B0604020202020204" pitchFamily="34" charset="0"/>
              </a:rPr>
              <a:t>Deploy</a:t>
            </a:r>
          </a:p>
        </p:txBody>
      </p:sp>
      <p:sp>
        <p:nvSpPr>
          <p:cNvPr id="65" name="TextBox 64">
            <a:extLst>
              <a:ext uri="{FF2B5EF4-FFF2-40B4-BE49-F238E27FC236}">
                <a16:creationId xmlns:a16="http://schemas.microsoft.com/office/drawing/2014/main" id="{2F8C3484-7EA6-E69A-52BA-23EA8E157F77}"/>
              </a:ext>
            </a:extLst>
          </p:cNvPr>
          <p:cNvSpPr txBox="1"/>
          <p:nvPr/>
        </p:nvSpPr>
        <p:spPr>
          <a:xfrm>
            <a:off x="7140385" y="2779815"/>
            <a:ext cx="759710" cy="646331"/>
          </a:xfrm>
          <a:prstGeom prst="rect">
            <a:avLst/>
          </a:prstGeom>
          <a:noFill/>
        </p:spPr>
        <p:txBody>
          <a:bodyPr wrap="square" lIns="0" tIns="45720" rIns="0" bIns="45720" rtlCol="0" anchor="t">
            <a:spAutoFit/>
          </a:bodyPr>
          <a:lstStyle/>
          <a:p>
            <a:pPr algn="ctr">
              <a:lnSpc>
                <a:spcPct val="90000"/>
              </a:lnSpc>
            </a:pPr>
            <a:r>
              <a:rPr lang="en-US" sz="2000" b="1" spc="-80">
                <a:solidFill>
                  <a:schemeClr val="bg1"/>
                </a:solidFill>
                <a:latin typeface="Arial"/>
                <a:ea typeface="Montserrat" charset="0"/>
                <a:cs typeface="Arial"/>
              </a:rPr>
              <a:t>Build &amp; Test</a:t>
            </a:r>
          </a:p>
        </p:txBody>
      </p:sp>
      <p:pic>
        <p:nvPicPr>
          <p:cNvPr id="13" name="Picture 12">
            <a:extLst>
              <a:ext uri="{FF2B5EF4-FFF2-40B4-BE49-F238E27FC236}">
                <a16:creationId xmlns:a16="http://schemas.microsoft.com/office/drawing/2014/main" id="{F3C93DC8-BB8A-0080-9733-F89DE0936673}"/>
              </a:ext>
            </a:extLst>
          </p:cNvPr>
          <p:cNvPicPr>
            <a:picLocks noChangeAspect="1"/>
          </p:cNvPicPr>
          <p:nvPr/>
        </p:nvPicPr>
        <p:blipFill>
          <a:blip r:embed="rId4"/>
          <a:stretch>
            <a:fillRect/>
          </a:stretch>
        </p:blipFill>
        <p:spPr>
          <a:xfrm>
            <a:off x="1442922" y="2161245"/>
            <a:ext cx="587234" cy="516766"/>
          </a:xfrm>
          <a:prstGeom prst="rect">
            <a:avLst/>
          </a:prstGeom>
        </p:spPr>
      </p:pic>
      <p:pic>
        <p:nvPicPr>
          <p:cNvPr id="14" name="Picture 13">
            <a:extLst>
              <a:ext uri="{FF2B5EF4-FFF2-40B4-BE49-F238E27FC236}">
                <a16:creationId xmlns:a16="http://schemas.microsoft.com/office/drawing/2014/main" id="{087FE43E-CD3C-C5B4-084A-F26EEAD16375}"/>
              </a:ext>
            </a:extLst>
          </p:cNvPr>
          <p:cNvPicPr>
            <a:picLocks noChangeAspect="1"/>
          </p:cNvPicPr>
          <p:nvPr/>
        </p:nvPicPr>
        <p:blipFill>
          <a:blip r:embed="rId5"/>
          <a:stretch>
            <a:fillRect/>
          </a:stretch>
        </p:blipFill>
        <p:spPr>
          <a:xfrm>
            <a:off x="10103886" y="2158699"/>
            <a:ext cx="454164" cy="378470"/>
          </a:xfrm>
          <a:prstGeom prst="rect">
            <a:avLst/>
          </a:prstGeom>
        </p:spPr>
      </p:pic>
      <p:pic>
        <p:nvPicPr>
          <p:cNvPr id="15" name="Picture 14">
            <a:extLst>
              <a:ext uri="{FF2B5EF4-FFF2-40B4-BE49-F238E27FC236}">
                <a16:creationId xmlns:a16="http://schemas.microsoft.com/office/drawing/2014/main" id="{A9C4B8FD-8F01-DEAB-8596-AFFF26A69B11}"/>
              </a:ext>
            </a:extLst>
          </p:cNvPr>
          <p:cNvPicPr>
            <a:picLocks noChangeAspect="1"/>
          </p:cNvPicPr>
          <p:nvPr/>
        </p:nvPicPr>
        <p:blipFill>
          <a:blip r:embed="rId6"/>
          <a:stretch>
            <a:fillRect/>
          </a:stretch>
        </p:blipFill>
        <p:spPr>
          <a:xfrm>
            <a:off x="4433131" y="2185329"/>
            <a:ext cx="436492" cy="429217"/>
          </a:xfrm>
          <a:prstGeom prst="rect">
            <a:avLst/>
          </a:prstGeom>
        </p:spPr>
      </p:pic>
      <p:pic>
        <p:nvPicPr>
          <p:cNvPr id="35" name="Picture 34">
            <a:extLst>
              <a:ext uri="{FF2B5EF4-FFF2-40B4-BE49-F238E27FC236}">
                <a16:creationId xmlns:a16="http://schemas.microsoft.com/office/drawing/2014/main" id="{6991A6FD-448C-0488-3E2D-E108152CD0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268855" y="1149665"/>
            <a:ext cx="3072808" cy="773481"/>
          </a:xfrm>
          <a:prstGeom prst="rect">
            <a:avLst/>
          </a:prstGeom>
        </p:spPr>
      </p:pic>
    </p:spTree>
    <p:extLst>
      <p:ext uri="{BB962C8B-B14F-4D97-AF65-F5344CB8AC3E}">
        <p14:creationId xmlns:p14="http://schemas.microsoft.com/office/powerpoint/2010/main" val="132797696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EAABC11-D45D-10E0-C417-A61514653E6C}"/>
              </a:ext>
            </a:extLst>
          </p:cNvPr>
          <p:cNvSpPr/>
          <p:nvPr/>
        </p:nvSpPr>
        <p:spPr>
          <a:xfrm>
            <a:off x="732412" y="1875634"/>
            <a:ext cx="1541495" cy="1541495"/>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4A684F31-C4B5-890E-E486-1FCFC0ABB559}"/>
              </a:ext>
            </a:extLst>
          </p:cNvPr>
          <p:cNvSpPr/>
          <p:nvPr/>
        </p:nvSpPr>
        <p:spPr>
          <a:xfrm>
            <a:off x="2934764" y="1875634"/>
            <a:ext cx="1541495" cy="1541495"/>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25FD925-6D95-1DBF-F259-B9AC420C436A}"/>
              </a:ext>
            </a:extLst>
          </p:cNvPr>
          <p:cNvSpPr/>
          <p:nvPr/>
        </p:nvSpPr>
        <p:spPr>
          <a:xfrm>
            <a:off x="5137116" y="1875634"/>
            <a:ext cx="1541495" cy="1541495"/>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10F0BC9-6029-D072-246E-2FBBEDEDE584}"/>
              </a:ext>
            </a:extLst>
          </p:cNvPr>
          <p:cNvSpPr/>
          <p:nvPr/>
        </p:nvSpPr>
        <p:spPr>
          <a:xfrm>
            <a:off x="7339468" y="1875634"/>
            <a:ext cx="1541495" cy="1541495"/>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206E41F3-AA0D-FE2E-0797-9C7E1168ACC5}"/>
              </a:ext>
            </a:extLst>
          </p:cNvPr>
          <p:cNvSpPr/>
          <p:nvPr/>
        </p:nvSpPr>
        <p:spPr>
          <a:xfrm>
            <a:off x="9541819" y="1875634"/>
            <a:ext cx="1541495" cy="1541495"/>
          </a:xfrm>
          <a:prstGeom prst="ellipse">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itle 1">
            <a:extLst>
              <a:ext uri="{FF2B5EF4-FFF2-40B4-BE49-F238E27FC236}">
                <a16:creationId xmlns:a16="http://schemas.microsoft.com/office/drawing/2014/main" id="{6D47B331-16BD-4D65-BD06-A046F55D67FE}"/>
              </a:ext>
            </a:extLst>
          </p:cNvPr>
          <p:cNvSpPr>
            <a:spLocks noGrp="1"/>
          </p:cNvSpPr>
          <p:nvPr>
            <p:ph type="title"/>
          </p:nvPr>
        </p:nvSpPr>
        <p:spPr>
          <a:xfrm>
            <a:off x="637446" y="383115"/>
            <a:ext cx="4668083" cy="1325563"/>
          </a:xfrm>
        </p:spPr>
        <p:txBody>
          <a:bodyPr anchor="t">
            <a:normAutofit fontScale="90000"/>
          </a:bodyPr>
          <a:lstStyle/>
          <a:p>
            <a:r>
              <a:rPr lang="en-US" sz="3734" spc="-150"/>
              <a:t>What we need to make this successful…</a:t>
            </a:r>
            <a:endParaRPr lang="en-US" sz="3734" spc="-150">
              <a:solidFill>
                <a:schemeClr val="bg1"/>
              </a:solidFill>
            </a:endParaRPr>
          </a:p>
        </p:txBody>
      </p:sp>
      <p:sp>
        <p:nvSpPr>
          <p:cNvPr id="58" name="TextBox 57">
            <a:extLst>
              <a:ext uri="{FF2B5EF4-FFF2-40B4-BE49-F238E27FC236}">
                <a16:creationId xmlns:a16="http://schemas.microsoft.com/office/drawing/2014/main" id="{FFC251D5-DFBE-E760-1D7B-B2A8127EAB78}"/>
              </a:ext>
            </a:extLst>
          </p:cNvPr>
          <p:cNvSpPr txBox="1"/>
          <p:nvPr/>
        </p:nvSpPr>
        <p:spPr>
          <a:xfrm>
            <a:off x="732412" y="3721745"/>
            <a:ext cx="1541495" cy="1271823"/>
          </a:xfrm>
          <a:prstGeom prst="rect">
            <a:avLst/>
          </a:prstGeom>
          <a:noFill/>
        </p:spPr>
        <p:txBody>
          <a:bodyPr wrap="square" lIns="0" rIns="0" rtlCol="0">
            <a:spAutoFit/>
          </a:bodyPr>
          <a:lstStyle/>
          <a:p>
            <a:pPr algn="ctr">
              <a:lnSpc>
                <a:spcPct val="130000"/>
              </a:lnSpc>
            </a:pPr>
            <a:r>
              <a:rPr lang="en-US" sz="1000">
                <a:solidFill>
                  <a:schemeClr val="bg1"/>
                </a:solidFill>
                <a:latin typeface="Arial" panose="020B0604020202020204" pitchFamily="34" charset="0"/>
                <a:cs typeface="Arial" panose="020B0604020202020204" pitchFamily="34" charset="0"/>
              </a:rPr>
              <a:t>A committed project sponsor expects the project to succeed and does whatever he or she can do to ensure that success comes to fruition.</a:t>
            </a:r>
          </a:p>
        </p:txBody>
      </p:sp>
      <p:sp>
        <p:nvSpPr>
          <p:cNvPr id="64" name="TextBox 63">
            <a:extLst>
              <a:ext uri="{FF2B5EF4-FFF2-40B4-BE49-F238E27FC236}">
                <a16:creationId xmlns:a16="http://schemas.microsoft.com/office/drawing/2014/main" id="{D8F79809-6FE3-E920-B851-203245557D53}"/>
              </a:ext>
            </a:extLst>
          </p:cNvPr>
          <p:cNvSpPr txBox="1"/>
          <p:nvPr/>
        </p:nvSpPr>
        <p:spPr>
          <a:xfrm>
            <a:off x="2993276" y="3721745"/>
            <a:ext cx="1482983" cy="1671933"/>
          </a:xfrm>
          <a:prstGeom prst="rect">
            <a:avLst/>
          </a:prstGeom>
          <a:noFill/>
        </p:spPr>
        <p:txBody>
          <a:bodyPr wrap="square" lIns="0" tIns="45720" rIns="0" bIns="45720" rtlCol="0" anchor="t">
            <a:spAutoFit/>
          </a:bodyPr>
          <a:lstStyle/>
          <a:p>
            <a:pPr algn="ctr">
              <a:lnSpc>
                <a:spcPct val="130000"/>
              </a:lnSpc>
            </a:pPr>
            <a:r>
              <a:rPr lang="en-US" sz="1000">
                <a:solidFill>
                  <a:schemeClr val="bg1"/>
                </a:solidFill>
                <a:latin typeface="Arial"/>
                <a:cs typeface="Arial"/>
              </a:rPr>
              <a:t>Clear, appropriate and timely communication for all stakeholders. what it is, when it is, what’s expected and WIIFM – What’s In It For Me? Don’t worry – we’ve done this before!</a:t>
            </a:r>
          </a:p>
        </p:txBody>
      </p:sp>
      <p:sp>
        <p:nvSpPr>
          <p:cNvPr id="63" name="TextBox 62">
            <a:extLst>
              <a:ext uri="{FF2B5EF4-FFF2-40B4-BE49-F238E27FC236}">
                <a16:creationId xmlns:a16="http://schemas.microsoft.com/office/drawing/2014/main" id="{528A8CF3-0659-3BAA-0222-2F86714711F3}"/>
              </a:ext>
            </a:extLst>
          </p:cNvPr>
          <p:cNvSpPr txBox="1"/>
          <p:nvPr/>
        </p:nvSpPr>
        <p:spPr>
          <a:xfrm>
            <a:off x="5238614" y="2101618"/>
            <a:ext cx="1338498" cy="1089529"/>
          </a:xfrm>
          <a:prstGeom prst="rect">
            <a:avLst/>
          </a:prstGeom>
          <a:noFill/>
        </p:spPr>
        <p:txBody>
          <a:bodyPr wrap="square" lIns="0" rIns="0" rtlCol="0">
            <a:spAutoFit/>
          </a:bodyPr>
          <a:lstStyle/>
          <a:p>
            <a:pPr algn="ctr">
              <a:lnSpc>
                <a:spcPct val="90000"/>
              </a:lnSpc>
            </a:pPr>
            <a:r>
              <a:rPr lang="en-US" b="1" spc="-80">
                <a:solidFill>
                  <a:schemeClr val="bg1"/>
                </a:solidFill>
                <a:latin typeface="Arial" panose="020B0604020202020204" pitchFamily="34" charset="0"/>
                <a:ea typeface="Montserrat" charset="0"/>
                <a:cs typeface="Arial" panose="020B0604020202020204" pitchFamily="34" charset="0"/>
              </a:rPr>
              <a:t>Clearly Defined Goals &amp; Objectives</a:t>
            </a:r>
          </a:p>
        </p:txBody>
      </p:sp>
      <p:sp>
        <p:nvSpPr>
          <p:cNvPr id="57" name="TextBox 56">
            <a:extLst>
              <a:ext uri="{FF2B5EF4-FFF2-40B4-BE49-F238E27FC236}">
                <a16:creationId xmlns:a16="http://schemas.microsoft.com/office/drawing/2014/main" id="{18212951-1266-56C2-2E7A-6CF5E938A9D7}"/>
              </a:ext>
            </a:extLst>
          </p:cNvPr>
          <p:cNvSpPr txBox="1"/>
          <p:nvPr/>
        </p:nvSpPr>
        <p:spPr>
          <a:xfrm>
            <a:off x="889048" y="2290583"/>
            <a:ext cx="1228221" cy="840230"/>
          </a:xfrm>
          <a:prstGeom prst="rect">
            <a:avLst/>
          </a:prstGeom>
          <a:noFill/>
        </p:spPr>
        <p:txBody>
          <a:bodyPr wrap="square" lIns="0" rIns="0" rtlCol="0">
            <a:spAutoFit/>
          </a:bodyPr>
          <a:lstStyle/>
          <a:p>
            <a:pPr algn="ctr">
              <a:lnSpc>
                <a:spcPct val="90000"/>
              </a:lnSpc>
            </a:pPr>
            <a:r>
              <a:rPr lang="en-US" b="1" spc="-80">
                <a:solidFill>
                  <a:schemeClr val="bg1"/>
                </a:solidFill>
                <a:latin typeface="Arial" panose="020B0604020202020204" pitchFamily="34" charset="0"/>
                <a:cs typeface="Arial" panose="020B0604020202020204" pitchFamily="34" charset="0"/>
              </a:rPr>
              <a:t>Committed Project Sponsor </a:t>
            </a:r>
            <a:endParaRPr lang="en-GB" b="1" spc="-8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0070B7C-5773-9B81-5D11-CC845EB37CC7}"/>
              </a:ext>
            </a:extLst>
          </p:cNvPr>
          <p:cNvSpPr txBox="1"/>
          <p:nvPr/>
        </p:nvSpPr>
        <p:spPr>
          <a:xfrm>
            <a:off x="3036262" y="2208138"/>
            <a:ext cx="1338498" cy="840230"/>
          </a:xfrm>
          <a:prstGeom prst="rect">
            <a:avLst/>
          </a:prstGeom>
          <a:noFill/>
        </p:spPr>
        <p:txBody>
          <a:bodyPr wrap="square" lIns="0" rIns="0" rtlCol="0">
            <a:spAutoFit/>
          </a:bodyPr>
          <a:lstStyle/>
          <a:p>
            <a:pPr algn="ctr">
              <a:lnSpc>
                <a:spcPct val="90000"/>
              </a:lnSpc>
            </a:pPr>
            <a:r>
              <a:rPr lang="en-US" b="1" spc="-80">
                <a:solidFill>
                  <a:schemeClr val="bg1"/>
                </a:solidFill>
                <a:latin typeface="Arial" panose="020B0604020202020204" pitchFamily="34" charset="0"/>
                <a:cs typeface="Arial" panose="020B0604020202020204" pitchFamily="34" charset="0"/>
              </a:rPr>
              <a:t>Strong Change Management</a:t>
            </a:r>
          </a:p>
        </p:txBody>
      </p:sp>
      <p:sp>
        <p:nvSpPr>
          <p:cNvPr id="4" name="TextBox 3">
            <a:extLst>
              <a:ext uri="{FF2B5EF4-FFF2-40B4-BE49-F238E27FC236}">
                <a16:creationId xmlns:a16="http://schemas.microsoft.com/office/drawing/2014/main" id="{83E8810A-BAE5-2CBD-CDF9-EEC9CD4B8D85}"/>
              </a:ext>
            </a:extLst>
          </p:cNvPr>
          <p:cNvSpPr txBox="1"/>
          <p:nvPr/>
        </p:nvSpPr>
        <p:spPr>
          <a:xfrm>
            <a:off x="9671736" y="2268098"/>
            <a:ext cx="1281659" cy="840230"/>
          </a:xfrm>
          <a:prstGeom prst="rect">
            <a:avLst/>
          </a:prstGeom>
          <a:noFill/>
        </p:spPr>
        <p:txBody>
          <a:bodyPr wrap="square" rtlCol="0">
            <a:spAutoFit/>
          </a:bodyPr>
          <a:lstStyle/>
          <a:p>
            <a:pPr algn="ctr">
              <a:lnSpc>
                <a:spcPct val="90000"/>
              </a:lnSpc>
            </a:pPr>
            <a:r>
              <a:rPr lang="en-US" b="1" spc="-80">
                <a:solidFill>
                  <a:schemeClr val="bg1"/>
                </a:solidFill>
                <a:latin typeface="Arial" panose="020B0604020202020204" pitchFamily="34" charset="0"/>
                <a:cs typeface="Arial" panose="020B0604020202020204" pitchFamily="34" charset="0"/>
                <a:sym typeface="BrandonGrotesque-Regular"/>
              </a:rPr>
              <a:t>Dedicated Project Team</a:t>
            </a:r>
            <a:endParaRPr lang="en-GB" b="1" spc="-8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6B253C8-BC25-023C-5675-F9B5B0134DA1}"/>
              </a:ext>
            </a:extLst>
          </p:cNvPr>
          <p:cNvSpPr txBox="1"/>
          <p:nvPr/>
        </p:nvSpPr>
        <p:spPr>
          <a:xfrm>
            <a:off x="7539462" y="2268098"/>
            <a:ext cx="1141506" cy="840230"/>
          </a:xfrm>
          <a:prstGeom prst="rect">
            <a:avLst/>
          </a:prstGeom>
          <a:noFill/>
        </p:spPr>
        <p:txBody>
          <a:bodyPr wrap="square" rtlCol="0">
            <a:spAutoFit/>
          </a:bodyPr>
          <a:lstStyle/>
          <a:p>
            <a:pPr algn="ctr">
              <a:lnSpc>
                <a:spcPct val="90000"/>
              </a:lnSpc>
            </a:pPr>
            <a:r>
              <a:rPr lang="en-US" b="1" spc="-80">
                <a:solidFill>
                  <a:schemeClr val="bg1"/>
                </a:solidFill>
                <a:latin typeface="Arial" panose="020B0604020202020204" pitchFamily="34" charset="0"/>
                <a:cs typeface="Arial" panose="020B0604020202020204" pitchFamily="34" charset="0"/>
                <a:sym typeface="BrandonGrotesque-Regular"/>
              </a:rPr>
              <a:t>Detailed Project Schedule</a:t>
            </a:r>
            <a:endParaRPr lang="en-GB" b="1" spc="-8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460414B-7194-B51D-4185-3D0172DAEC4E}"/>
              </a:ext>
            </a:extLst>
          </p:cNvPr>
          <p:cNvSpPr txBox="1"/>
          <p:nvPr/>
        </p:nvSpPr>
        <p:spPr>
          <a:xfrm>
            <a:off x="5305529" y="3721745"/>
            <a:ext cx="1351967" cy="1071768"/>
          </a:xfrm>
          <a:prstGeom prst="rect">
            <a:avLst/>
          </a:prstGeom>
          <a:noFill/>
        </p:spPr>
        <p:txBody>
          <a:bodyPr wrap="square" lIns="0" tIns="45720" rIns="0" bIns="45720" rtlCol="0" anchor="t">
            <a:spAutoFit/>
          </a:bodyPr>
          <a:lstStyle/>
          <a:p>
            <a:pPr algn="ctr">
              <a:lnSpc>
                <a:spcPct val="130000"/>
              </a:lnSpc>
            </a:pPr>
            <a:r>
              <a:rPr lang="en-US" sz="1000">
                <a:solidFill>
                  <a:schemeClr val="bg1"/>
                </a:solidFill>
                <a:latin typeface="Arial"/>
                <a:cs typeface="Arial"/>
              </a:rPr>
              <a:t>What we are going to deliver, in line with stakeholder expectations and with clear business benefit.</a:t>
            </a:r>
          </a:p>
        </p:txBody>
      </p:sp>
      <p:sp>
        <p:nvSpPr>
          <p:cNvPr id="31" name="TextBox 30">
            <a:extLst>
              <a:ext uri="{FF2B5EF4-FFF2-40B4-BE49-F238E27FC236}">
                <a16:creationId xmlns:a16="http://schemas.microsoft.com/office/drawing/2014/main" id="{F794886D-80EC-9140-5BAD-11F9D0B70D6C}"/>
              </a:ext>
            </a:extLst>
          </p:cNvPr>
          <p:cNvSpPr txBox="1"/>
          <p:nvPr/>
        </p:nvSpPr>
        <p:spPr>
          <a:xfrm>
            <a:off x="7397980" y="3721745"/>
            <a:ext cx="1482983" cy="1671933"/>
          </a:xfrm>
          <a:prstGeom prst="rect">
            <a:avLst/>
          </a:prstGeom>
          <a:noFill/>
        </p:spPr>
        <p:txBody>
          <a:bodyPr wrap="square" lIns="0" tIns="45720" rIns="0" bIns="45720" rtlCol="0" anchor="t">
            <a:spAutoFit/>
          </a:bodyPr>
          <a:lstStyle/>
          <a:p>
            <a:pPr algn="ctr">
              <a:lnSpc>
                <a:spcPct val="130000"/>
              </a:lnSpc>
            </a:pPr>
            <a:r>
              <a:rPr lang="en-US" sz="1000">
                <a:solidFill>
                  <a:schemeClr val="bg1"/>
                </a:solidFill>
                <a:latin typeface="Arial"/>
                <a:cs typeface="Arial"/>
              </a:rPr>
              <a:t>A detailed Project Schedule that can be dynamic. This is a constantly changing sector and we need the flexibility to move with it whilst staying focused on our goals and objectives.</a:t>
            </a:r>
          </a:p>
        </p:txBody>
      </p:sp>
      <p:sp>
        <p:nvSpPr>
          <p:cNvPr id="32" name="TextBox 31">
            <a:extLst>
              <a:ext uri="{FF2B5EF4-FFF2-40B4-BE49-F238E27FC236}">
                <a16:creationId xmlns:a16="http://schemas.microsoft.com/office/drawing/2014/main" id="{8007F8E9-1F7C-19FC-CFDA-E6592DF4E121}"/>
              </a:ext>
            </a:extLst>
          </p:cNvPr>
          <p:cNvSpPr txBox="1"/>
          <p:nvPr/>
        </p:nvSpPr>
        <p:spPr>
          <a:xfrm>
            <a:off x="9565308" y="3721745"/>
            <a:ext cx="1482983" cy="1071768"/>
          </a:xfrm>
          <a:prstGeom prst="rect">
            <a:avLst/>
          </a:prstGeom>
          <a:noFill/>
        </p:spPr>
        <p:txBody>
          <a:bodyPr wrap="square" lIns="0" rIns="0" rtlCol="0">
            <a:spAutoFit/>
          </a:bodyPr>
          <a:lstStyle/>
          <a:p>
            <a:pPr algn="ctr">
              <a:lnSpc>
                <a:spcPct val="130000"/>
              </a:lnSpc>
            </a:pPr>
            <a:r>
              <a:rPr lang="en-US" sz="1000">
                <a:solidFill>
                  <a:schemeClr val="bg1"/>
                </a:solidFill>
                <a:latin typeface="Arial" panose="020B0604020202020204" pitchFamily="34" charset="0"/>
                <a:cs typeface="Arial" panose="020B0604020202020204" pitchFamily="34" charset="0"/>
              </a:rPr>
              <a:t>A committed project manager and dedicated team. We know this isn’t their day job, so we’ll keep demands to a minimum.</a:t>
            </a:r>
          </a:p>
        </p:txBody>
      </p:sp>
    </p:spTree>
    <p:extLst>
      <p:ext uri="{BB962C8B-B14F-4D97-AF65-F5344CB8AC3E}">
        <p14:creationId xmlns:p14="http://schemas.microsoft.com/office/powerpoint/2010/main" val="3817580004"/>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552C-E1E1-FA49-FDF1-6A336572ED0C}"/>
              </a:ext>
            </a:extLst>
          </p:cNvPr>
          <p:cNvSpPr>
            <a:spLocks noGrp="1"/>
          </p:cNvSpPr>
          <p:nvPr>
            <p:ph type="title"/>
          </p:nvPr>
        </p:nvSpPr>
        <p:spPr>
          <a:xfrm>
            <a:off x="838200" y="2560635"/>
            <a:ext cx="5922364" cy="1325563"/>
          </a:xfrm>
        </p:spPr>
        <p:txBody>
          <a:bodyPr>
            <a:noAutofit/>
          </a:bodyPr>
          <a:lstStyle/>
          <a:p>
            <a:r>
              <a:rPr lang="en-GB" dirty="0"/>
              <a:t>Implementation timeline.</a:t>
            </a:r>
          </a:p>
        </p:txBody>
      </p:sp>
    </p:spTree>
    <p:extLst>
      <p:ext uri="{BB962C8B-B14F-4D97-AF65-F5344CB8AC3E}">
        <p14:creationId xmlns:p14="http://schemas.microsoft.com/office/powerpoint/2010/main" val="1379092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7A3F0F-2A90-7DE6-66FF-7994AB56F8AE}"/>
              </a:ext>
            </a:extLst>
          </p:cNvPr>
          <p:cNvSpPr>
            <a:spLocks noGrp="1"/>
          </p:cNvSpPr>
          <p:nvPr>
            <p:ph type="title"/>
          </p:nvPr>
        </p:nvSpPr>
        <p:spPr>
          <a:xfrm>
            <a:off x="838200" y="2560635"/>
            <a:ext cx="5434013" cy="1325563"/>
          </a:xfrm>
        </p:spPr>
        <p:txBody>
          <a:bodyPr>
            <a:noAutofit/>
          </a:bodyPr>
          <a:lstStyle/>
          <a:p>
            <a:r>
              <a:rPr lang="en-GB" dirty="0"/>
              <a:t>Who we are - </a:t>
            </a:r>
            <a:br>
              <a:rPr lang="en-GB" dirty="0"/>
            </a:br>
            <a:r>
              <a:rPr lang="en-GB" dirty="0"/>
              <a:t>Your team intro.</a:t>
            </a:r>
          </a:p>
        </p:txBody>
      </p:sp>
    </p:spTree>
    <p:extLst>
      <p:ext uri="{BB962C8B-B14F-4D97-AF65-F5344CB8AC3E}">
        <p14:creationId xmlns:p14="http://schemas.microsoft.com/office/powerpoint/2010/main" val="3865227584"/>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a:extLst>
              <a:ext uri="{FF2B5EF4-FFF2-40B4-BE49-F238E27FC236}">
                <a16:creationId xmlns:a16="http://schemas.microsoft.com/office/drawing/2014/main" id="{82F1DC70-A907-1F36-E45B-A9650ACD882D}"/>
              </a:ext>
            </a:extLst>
          </p:cNvPr>
          <p:cNvCxnSpPr>
            <a:cxnSpLocks/>
          </p:cNvCxnSpPr>
          <p:nvPr/>
        </p:nvCxnSpPr>
        <p:spPr>
          <a:xfrm>
            <a:off x="1134104" y="3846280"/>
            <a:ext cx="561869" cy="0"/>
          </a:xfrm>
          <a:prstGeom prst="line">
            <a:avLst/>
          </a:prstGeom>
          <a:ln w="28575">
            <a:solidFill>
              <a:srgbClr val="FF0046"/>
            </a:solidFill>
          </a:ln>
        </p:spPr>
        <p:style>
          <a:lnRef idx="1">
            <a:schemeClr val="accent1"/>
          </a:lnRef>
          <a:fillRef idx="0">
            <a:schemeClr val="accent1"/>
          </a:fillRef>
          <a:effectRef idx="0">
            <a:schemeClr val="accent1"/>
          </a:effectRef>
          <a:fontRef idx="minor">
            <a:schemeClr val="tx1"/>
          </a:fontRef>
        </p:style>
      </p:cxnSp>
      <p:sp>
        <p:nvSpPr>
          <p:cNvPr id="94" name="Block Arc 93">
            <a:extLst>
              <a:ext uri="{FF2B5EF4-FFF2-40B4-BE49-F238E27FC236}">
                <a16:creationId xmlns:a16="http://schemas.microsoft.com/office/drawing/2014/main" id="{045FEC49-A87D-CFD0-C815-7DEB19E08416}"/>
              </a:ext>
            </a:extLst>
          </p:cNvPr>
          <p:cNvSpPr/>
          <p:nvPr/>
        </p:nvSpPr>
        <p:spPr>
          <a:xfrm rot="10800000">
            <a:off x="10280660" y="2848081"/>
            <a:ext cx="1833175" cy="1833175"/>
          </a:xfrm>
          <a:prstGeom prst="blockArc">
            <a:avLst>
              <a:gd name="adj1" fmla="val 14853074"/>
              <a:gd name="adj2" fmla="val 22325"/>
              <a:gd name="adj3" fmla="val 574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CDA974F9-FCE9-2941-9CED-DD94DDF904EC}"/>
              </a:ext>
            </a:extLst>
          </p:cNvPr>
          <p:cNvSpPr>
            <a:spLocks noGrp="1"/>
          </p:cNvSpPr>
          <p:nvPr>
            <p:ph type="ctrTitle" idx="4294967295"/>
          </p:nvPr>
        </p:nvSpPr>
        <p:spPr>
          <a:xfrm>
            <a:off x="507219" y="535885"/>
            <a:ext cx="6830069" cy="657280"/>
          </a:xfrm>
        </p:spPr>
        <p:txBody>
          <a:bodyPr anchor="t">
            <a:normAutofit/>
          </a:bodyPr>
          <a:lstStyle/>
          <a:p>
            <a:r>
              <a:rPr lang="en-US" sz="3600" spc="-250" dirty="0">
                <a:solidFill>
                  <a:srgbClr val="FF0046"/>
                </a:solidFill>
              </a:rPr>
              <a:t>A Typical Implementation Timeline.</a:t>
            </a:r>
          </a:p>
        </p:txBody>
      </p:sp>
      <p:sp>
        <p:nvSpPr>
          <p:cNvPr id="25" name="Project kick off call">
            <a:extLst>
              <a:ext uri="{FF2B5EF4-FFF2-40B4-BE49-F238E27FC236}">
                <a16:creationId xmlns:a16="http://schemas.microsoft.com/office/drawing/2014/main" id="{AE264B91-29D8-9346-83EA-ADDC61CB0515}"/>
              </a:ext>
            </a:extLst>
          </p:cNvPr>
          <p:cNvSpPr txBox="1"/>
          <p:nvPr/>
        </p:nvSpPr>
        <p:spPr>
          <a:xfrm>
            <a:off x="294311" y="3732669"/>
            <a:ext cx="776599"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4400"/>
              </a:lnSpc>
              <a:defRPr spc="-90"/>
            </a:lvl1pPr>
          </a:lstStyle>
          <a:p>
            <a:pPr>
              <a:lnSpc>
                <a:spcPct val="100000"/>
              </a:lnSpc>
            </a:pPr>
            <a:r>
              <a:rPr sz="1000" b="1" spc="-60">
                <a:solidFill>
                  <a:srgbClr val="FF0046"/>
                </a:solidFill>
                <a:latin typeface="Arial" panose="020B0604020202020204" pitchFamily="34" charset="0"/>
                <a:cs typeface="Arial" panose="020B0604020202020204" pitchFamily="34" charset="0"/>
              </a:rPr>
              <a:t>Project kick off call</a:t>
            </a:r>
          </a:p>
        </p:txBody>
      </p:sp>
      <p:sp>
        <p:nvSpPr>
          <p:cNvPr id="26" name="8 weeks">
            <a:extLst>
              <a:ext uri="{FF2B5EF4-FFF2-40B4-BE49-F238E27FC236}">
                <a16:creationId xmlns:a16="http://schemas.microsoft.com/office/drawing/2014/main" id="{B2A4346C-DA2C-E14C-9E46-31758826E935}"/>
              </a:ext>
            </a:extLst>
          </p:cNvPr>
          <p:cNvSpPr txBox="1"/>
          <p:nvPr/>
        </p:nvSpPr>
        <p:spPr>
          <a:xfrm>
            <a:off x="7656177" y="5233411"/>
            <a:ext cx="1900873" cy="1744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nSpc>
                <a:spcPts val="4400"/>
              </a:lnSpc>
              <a:defRPr sz="2500" spc="-75">
                <a:solidFill>
                  <a:srgbClr val="929292"/>
                </a:solidFill>
              </a:defRPr>
            </a:lvl1pPr>
          </a:lstStyle>
          <a:p>
            <a:pPr algn="ctr">
              <a:lnSpc>
                <a:spcPct val="100000"/>
              </a:lnSpc>
            </a:pPr>
            <a:r>
              <a:rPr lang="en-GB" sz="800" spc="600">
                <a:solidFill>
                  <a:srgbClr val="0F0F28"/>
                </a:solidFill>
                <a:latin typeface="Arial" panose="020B0604020202020204" pitchFamily="34" charset="0"/>
                <a:cs typeface="Arial" panose="020B0604020202020204" pitchFamily="34" charset="0"/>
              </a:rPr>
              <a:t>8 WEEKS</a:t>
            </a:r>
            <a:endParaRPr sz="800" spc="600">
              <a:solidFill>
                <a:srgbClr val="0F0F28"/>
              </a:solidFill>
              <a:latin typeface="Arial" panose="020B0604020202020204" pitchFamily="34" charset="0"/>
              <a:cs typeface="Arial" panose="020B0604020202020204" pitchFamily="34" charset="0"/>
            </a:endParaRPr>
          </a:p>
        </p:txBody>
      </p:sp>
      <p:sp>
        <p:nvSpPr>
          <p:cNvPr id="29" name="Discovery workshop">
            <a:extLst>
              <a:ext uri="{FF2B5EF4-FFF2-40B4-BE49-F238E27FC236}">
                <a16:creationId xmlns:a16="http://schemas.microsoft.com/office/drawing/2014/main" id="{A339851E-F36B-BB41-8858-0D84CD971E1A}"/>
              </a:ext>
            </a:extLst>
          </p:cNvPr>
          <p:cNvSpPr txBox="1"/>
          <p:nvPr/>
        </p:nvSpPr>
        <p:spPr>
          <a:xfrm>
            <a:off x="1243895" y="4082085"/>
            <a:ext cx="90415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4400"/>
              </a:lnSpc>
              <a:defRPr spc="-90"/>
            </a:lvl1pPr>
          </a:lstStyle>
          <a:p>
            <a:pPr algn="ctr">
              <a:lnSpc>
                <a:spcPct val="100000"/>
              </a:lnSpc>
            </a:pPr>
            <a:r>
              <a:rPr sz="900" b="1" spc="-40">
                <a:solidFill>
                  <a:srgbClr val="FF0046"/>
                </a:solidFill>
                <a:latin typeface="Arial" panose="020B0604020202020204" pitchFamily="34" charset="0"/>
                <a:cs typeface="Arial" panose="020B0604020202020204" pitchFamily="34" charset="0"/>
              </a:rPr>
              <a:t>Discovery workshop</a:t>
            </a:r>
          </a:p>
        </p:txBody>
      </p:sp>
      <p:sp>
        <p:nvSpPr>
          <p:cNvPr id="33" name="HR data integrated">
            <a:extLst>
              <a:ext uri="{FF2B5EF4-FFF2-40B4-BE49-F238E27FC236}">
                <a16:creationId xmlns:a16="http://schemas.microsoft.com/office/drawing/2014/main" id="{07D94C31-8822-FF4E-B6B5-89285E2DEA4D}"/>
              </a:ext>
            </a:extLst>
          </p:cNvPr>
          <p:cNvSpPr txBox="1"/>
          <p:nvPr/>
        </p:nvSpPr>
        <p:spPr>
          <a:xfrm>
            <a:off x="2232411" y="3145787"/>
            <a:ext cx="672990" cy="4667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4400"/>
              </a:lnSpc>
              <a:defRPr spc="-90"/>
            </a:lvl1pPr>
          </a:lstStyle>
          <a:p>
            <a:pPr algn="ctr">
              <a:lnSpc>
                <a:spcPct val="100000"/>
              </a:lnSpc>
            </a:pPr>
            <a:r>
              <a:rPr lang="en-GB" sz="900" b="1" spc="-40">
                <a:solidFill>
                  <a:srgbClr val="FF0046"/>
                </a:solidFill>
                <a:latin typeface="Arial" panose="020B0604020202020204" pitchFamily="34" charset="0"/>
                <a:cs typeface="Arial" panose="020B0604020202020204" pitchFamily="34" charset="0"/>
              </a:rPr>
              <a:t>I</a:t>
            </a:r>
            <a:r>
              <a:rPr sz="900" b="1" spc="-40" err="1">
                <a:solidFill>
                  <a:srgbClr val="FF0046"/>
                </a:solidFill>
                <a:latin typeface="Arial" panose="020B0604020202020204" pitchFamily="34" charset="0"/>
                <a:cs typeface="Arial" panose="020B0604020202020204" pitchFamily="34" charset="0"/>
              </a:rPr>
              <a:t>ntegr</a:t>
            </a:r>
            <a:r>
              <a:rPr lang="en-GB" sz="900" b="1" spc="-40" err="1">
                <a:solidFill>
                  <a:srgbClr val="FF0046"/>
                </a:solidFill>
                <a:latin typeface="Arial" panose="020B0604020202020204" pitchFamily="34" charset="0"/>
                <a:cs typeface="Arial" panose="020B0604020202020204" pitchFamily="34" charset="0"/>
              </a:rPr>
              <a:t>ation</a:t>
            </a:r>
            <a:r>
              <a:rPr lang="en-GB" sz="900" b="1" spc="-40">
                <a:solidFill>
                  <a:srgbClr val="FF0046"/>
                </a:solidFill>
                <a:latin typeface="Arial" panose="020B0604020202020204" pitchFamily="34" charset="0"/>
                <a:cs typeface="Arial" panose="020B0604020202020204" pitchFamily="34" charset="0"/>
              </a:rPr>
              <a:t> Data Delivery</a:t>
            </a:r>
            <a:endParaRPr sz="900" b="1" spc="-40">
              <a:solidFill>
                <a:srgbClr val="FF0046"/>
              </a:solidFill>
              <a:latin typeface="Arial" panose="020B0604020202020204" pitchFamily="34" charset="0"/>
              <a:cs typeface="Arial" panose="020B0604020202020204" pitchFamily="34" charset="0"/>
            </a:endParaRPr>
          </a:p>
        </p:txBody>
      </p:sp>
      <p:sp>
        <p:nvSpPr>
          <p:cNvPr id="36" name="Conference room pilot">
            <a:extLst>
              <a:ext uri="{FF2B5EF4-FFF2-40B4-BE49-F238E27FC236}">
                <a16:creationId xmlns:a16="http://schemas.microsoft.com/office/drawing/2014/main" id="{CE4EBCE6-D0F7-174F-9EA5-0310B0E84A7F}"/>
              </a:ext>
            </a:extLst>
          </p:cNvPr>
          <p:cNvSpPr txBox="1"/>
          <p:nvPr/>
        </p:nvSpPr>
        <p:spPr>
          <a:xfrm>
            <a:off x="4011577" y="4864563"/>
            <a:ext cx="698040"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4400"/>
              </a:lnSpc>
              <a:defRPr spc="-90"/>
            </a:lvl1pPr>
          </a:lstStyle>
          <a:p>
            <a:pPr algn="ctr">
              <a:lnSpc>
                <a:spcPct val="100000"/>
              </a:lnSpc>
            </a:pPr>
            <a:r>
              <a:rPr sz="900" b="1" spc="-40">
                <a:solidFill>
                  <a:srgbClr val="FF0046"/>
                </a:solidFill>
                <a:latin typeface="Arial" panose="020B0604020202020204" pitchFamily="34" charset="0"/>
                <a:cs typeface="Arial" panose="020B0604020202020204" pitchFamily="34" charset="0"/>
              </a:rPr>
              <a:t>Conference room pilot</a:t>
            </a:r>
          </a:p>
        </p:txBody>
      </p:sp>
      <p:sp>
        <p:nvSpPr>
          <p:cNvPr id="46" name="Group 1 training">
            <a:extLst>
              <a:ext uri="{FF2B5EF4-FFF2-40B4-BE49-F238E27FC236}">
                <a16:creationId xmlns:a16="http://schemas.microsoft.com/office/drawing/2014/main" id="{40D02FDD-3BC8-9748-B75D-FEB4F9482AC8}"/>
              </a:ext>
            </a:extLst>
          </p:cNvPr>
          <p:cNvSpPr txBox="1"/>
          <p:nvPr/>
        </p:nvSpPr>
        <p:spPr>
          <a:xfrm>
            <a:off x="7408926" y="4058033"/>
            <a:ext cx="81873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a:lnSpc>
                <a:spcPts val="4400"/>
              </a:lnSpc>
              <a:defRPr spc="-90"/>
            </a:lvl1pPr>
          </a:lstStyle>
          <a:p>
            <a:pPr algn="ctr">
              <a:lnSpc>
                <a:spcPct val="100000"/>
              </a:lnSpc>
            </a:pPr>
            <a:r>
              <a:rPr lang="en-GB" sz="900" b="1" spc="-50">
                <a:solidFill>
                  <a:srgbClr val="0F0F28"/>
                </a:solidFill>
                <a:latin typeface="Arial" panose="020B0604020202020204" pitchFamily="34" charset="0"/>
                <a:cs typeface="Arial" panose="020B0604020202020204" pitchFamily="34" charset="0"/>
              </a:rPr>
              <a:t>Phase</a:t>
            </a:r>
            <a:r>
              <a:rPr sz="900" b="1" spc="-50">
                <a:solidFill>
                  <a:srgbClr val="0F0F28"/>
                </a:solidFill>
                <a:latin typeface="Arial" panose="020B0604020202020204" pitchFamily="34" charset="0"/>
                <a:cs typeface="Arial" panose="020B0604020202020204" pitchFamily="34" charset="0"/>
              </a:rPr>
              <a:t> 1 </a:t>
            </a:r>
            <a:r>
              <a:rPr lang="en-GB" sz="900" b="1" spc="-50">
                <a:solidFill>
                  <a:srgbClr val="0F0F28"/>
                </a:solidFill>
                <a:latin typeface="Arial" panose="020B0604020202020204" pitchFamily="34" charset="0"/>
                <a:cs typeface="Arial" panose="020B0604020202020204" pitchFamily="34" charset="0"/>
              </a:rPr>
              <a:t>T</a:t>
            </a:r>
            <a:r>
              <a:rPr sz="900" b="1" spc="-50">
                <a:solidFill>
                  <a:srgbClr val="0F0F28"/>
                </a:solidFill>
                <a:latin typeface="Arial" panose="020B0604020202020204" pitchFamily="34" charset="0"/>
                <a:cs typeface="Arial" panose="020B0604020202020204" pitchFamily="34" charset="0"/>
              </a:rPr>
              <a:t>raining</a:t>
            </a:r>
          </a:p>
        </p:txBody>
      </p:sp>
      <p:sp>
        <p:nvSpPr>
          <p:cNvPr id="49" name="Group 1 training">
            <a:extLst>
              <a:ext uri="{FF2B5EF4-FFF2-40B4-BE49-F238E27FC236}">
                <a16:creationId xmlns:a16="http://schemas.microsoft.com/office/drawing/2014/main" id="{C704AA76-A0F7-F341-8EEB-6424BF1F23E4}"/>
              </a:ext>
            </a:extLst>
          </p:cNvPr>
          <p:cNvSpPr txBox="1"/>
          <p:nvPr/>
        </p:nvSpPr>
        <p:spPr>
          <a:xfrm>
            <a:off x="8964365" y="2315703"/>
            <a:ext cx="994347"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a:lnSpc>
                <a:spcPts val="4400"/>
              </a:lnSpc>
              <a:defRPr spc="-90"/>
            </a:lvl1pPr>
          </a:lstStyle>
          <a:p>
            <a:pPr algn="ctr">
              <a:lnSpc>
                <a:spcPct val="100000"/>
              </a:lnSpc>
            </a:pPr>
            <a:r>
              <a:rPr lang="en-GB" sz="900" b="1" spc="-50">
                <a:solidFill>
                  <a:srgbClr val="0F0F28"/>
                </a:solidFill>
                <a:latin typeface="Arial" panose="020B0604020202020204" pitchFamily="34" charset="0"/>
                <a:cs typeface="Arial" panose="020B0604020202020204" pitchFamily="34" charset="0"/>
              </a:rPr>
              <a:t>Phase</a:t>
            </a:r>
            <a:r>
              <a:rPr sz="900" b="1" spc="-50">
                <a:solidFill>
                  <a:srgbClr val="0F0F28"/>
                </a:solidFill>
                <a:latin typeface="Arial" panose="020B0604020202020204" pitchFamily="34" charset="0"/>
                <a:cs typeface="Arial" panose="020B0604020202020204" pitchFamily="34" charset="0"/>
              </a:rPr>
              <a:t> 1 </a:t>
            </a:r>
            <a:r>
              <a:rPr lang="en-GB" sz="900" b="1" spc="-50">
                <a:solidFill>
                  <a:srgbClr val="0F0F28"/>
                </a:solidFill>
                <a:latin typeface="Arial" panose="020B0604020202020204" pitchFamily="34" charset="0"/>
                <a:cs typeface="Arial" panose="020B0604020202020204" pitchFamily="34" charset="0"/>
              </a:rPr>
              <a:t>Deployment</a:t>
            </a:r>
            <a:endParaRPr sz="900" b="1" spc="-50">
              <a:solidFill>
                <a:srgbClr val="0F0F28"/>
              </a:solidFill>
              <a:latin typeface="Arial" panose="020B0604020202020204" pitchFamily="34" charset="0"/>
              <a:cs typeface="Arial" panose="020B0604020202020204" pitchFamily="34" charset="0"/>
            </a:endParaRPr>
          </a:p>
        </p:txBody>
      </p:sp>
      <p:sp>
        <p:nvSpPr>
          <p:cNvPr id="51" name="Line">
            <a:extLst>
              <a:ext uri="{FF2B5EF4-FFF2-40B4-BE49-F238E27FC236}">
                <a16:creationId xmlns:a16="http://schemas.microsoft.com/office/drawing/2014/main" id="{2E6F19D2-6C2D-B242-849B-20E7EACC773F}"/>
              </a:ext>
            </a:extLst>
          </p:cNvPr>
          <p:cNvSpPr/>
          <p:nvPr/>
        </p:nvSpPr>
        <p:spPr>
          <a:xfrm>
            <a:off x="6508990" y="5178811"/>
            <a:ext cx="4022130" cy="0"/>
          </a:xfrm>
          <a:prstGeom prst="line">
            <a:avLst/>
          </a:prstGeom>
          <a:ln w="6350">
            <a:solidFill>
              <a:srgbClr val="0F0F28"/>
            </a:solidFill>
            <a:miter lim="400000"/>
            <a:headEnd type="oval" w="sm" len="sm"/>
            <a:tailEnd type="oval" w="sm" len="sm"/>
          </a:ln>
        </p:spPr>
        <p:txBody>
          <a:bodyPr lIns="0" tIns="0" rIns="0" bIns="0" anchor="ctr"/>
          <a:lstStyle/>
          <a:p>
            <a:pPr>
              <a:defRPr sz="3200">
                <a:solidFill>
                  <a:srgbClr val="FFFFFF"/>
                </a:solidFill>
                <a:latin typeface="BrandonGrotesque-Black"/>
                <a:ea typeface="BrandonGrotesque-Black"/>
                <a:cs typeface="BrandonGrotesque-Black"/>
                <a:sym typeface="BrandonGrotesque-Black"/>
              </a:defRPr>
            </a:pPr>
            <a:endParaRPr sz="1600"/>
          </a:p>
        </p:txBody>
      </p:sp>
      <p:sp>
        <p:nvSpPr>
          <p:cNvPr id="53" name="Group 1 training">
            <a:extLst>
              <a:ext uri="{FF2B5EF4-FFF2-40B4-BE49-F238E27FC236}">
                <a16:creationId xmlns:a16="http://schemas.microsoft.com/office/drawing/2014/main" id="{BB6B997B-A42A-A84F-A890-AF37F0EA1D48}"/>
              </a:ext>
            </a:extLst>
          </p:cNvPr>
          <p:cNvSpPr txBox="1"/>
          <p:nvPr/>
        </p:nvSpPr>
        <p:spPr>
          <a:xfrm>
            <a:off x="8653964" y="3658524"/>
            <a:ext cx="804802"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a:lnSpc>
                <a:spcPts val="4400"/>
              </a:lnSpc>
              <a:defRPr spc="-90"/>
            </a:lvl1pPr>
          </a:lstStyle>
          <a:p>
            <a:pPr algn="ctr">
              <a:lnSpc>
                <a:spcPct val="100000"/>
              </a:lnSpc>
            </a:pPr>
            <a:r>
              <a:rPr lang="en-GB" sz="900" b="1" spc="-50">
                <a:solidFill>
                  <a:srgbClr val="0F0F28"/>
                </a:solidFill>
                <a:latin typeface="Arial" panose="020B0604020202020204" pitchFamily="34" charset="0"/>
                <a:cs typeface="Arial" panose="020B0604020202020204" pitchFamily="34" charset="0"/>
              </a:rPr>
              <a:t>Phase</a:t>
            </a:r>
            <a:r>
              <a:rPr sz="900" b="1" spc="-50">
                <a:solidFill>
                  <a:srgbClr val="0F0F28"/>
                </a:solidFill>
                <a:latin typeface="Arial" panose="020B0604020202020204" pitchFamily="34" charset="0"/>
                <a:cs typeface="Arial" panose="020B0604020202020204" pitchFamily="34" charset="0"/>
              </a:rPr>
              <a:t> </a:t>
            </a:r>
            <a:r>
              <a:rPr lang="en-GB" sz="900" b="1" spc="-50">
                <a:solidFill>
                  <a:srgbClr val="0F0F28"/>
                </a:solidFill>
                <a:latin typeface="Arial" panose="020B0604020202020204" pitchFamily="34" charset="0"/>
                <a:cs typeface="Arial" panose="020B0604020202020204" pitchFamily="34" charset="0"/>
              </a:rPr>
              <a:t>2</a:t>
            </a:r>
            <a:r>
              <a:rPr sz="900" b="1" spc="-50">
                <a:solidFill>
                  <a:srgbClr val="0F0F28"/>
                </a:solidFill>
                <a:latin typeface="Arial" panose="020B0604020202020204" pitchFamily="34" charset="0"/>
                <a:cs typeface="Arial" panose="020B0604020202020204" pitchFamily="34" charset="0"/>
              </a:rPr>
              <a:t> </a:t>
            </a:r>
            <a:r>
              <a:rPr lang="en-GB" sz="900" b="1" spc="-50">
                <a:solidFill>
                  <a:srgbClr val="0F0F28"/>
                </a:solidFill>
                <a:latin typeface="Arial" panose="020B0604020202020204" pitchFamily="34" charset="0"/>
                <a:cs typeface="Arial" panose="020B0604020202020204" pitchFamily="34" charset="0"/>
              </a:rPr>
              <a:t>T</a:t>
            </a:r>
            <a:r>
              <a:rPr sz="900" b="1" spc="-50">
                <a:solidFill>
                  <a:srgbClr val="0F0F28"/>
                </a:solidFill>
                <a:latin typeface="Arial" panose="020B0604020202020204" pitchFamily="34" charset="0"/>
                <a:cs typeface="Arial" panose="020B0604020202020204" pitchFamily="34" charset="0"/>
              </a:rPr>
              <a:t>raining</a:t>
            </a:r>
          </a:p>
        </p:txBody>
      </p:sp>
      <p:sp>
        <p:nvSpPr>
          <p:cNvPr id="55" name="Group 1 training">
            <a:extLst>
              <a:ext uri="{FF2B5EF4-FFF2-40B4-BE49-F238E27FC236}">
                <a16:creationId xmlns:a16="http://schemas.microsoft.com/office/drawing/2014/main" id="{97A92B57-1D6C-454A-9106-1BFB541BD78F}"/>
              </a:ext>
            </a:extLst>
          </p:cNvPr>
          <p:cNvSpPr txBox="1"/>
          <p:nvPr/>
        </p:nvSpPr>
        <p:spPr>
          <a:xfrm>
            <a:off x="9816076" y="4004692"/>
            <a:ext cx="1022169"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a:lnSpc>
                <a:spcPts val="4400"/>
              </a:lnSpc>
              <a:defRPr spc="-90"/>
            </a:lvl1pPr>
          </a:lstStyle>
          <a:p>
            <a:pPr algn="ctr">
              <a:lnSpc>
                <a:spcPct val="100000"/>
              </a:lnSpc>
            </a:pPr>
            <a:r>
              <a:rPr lang="en-GB" sz="900" b="1" spc="-50">
                <a:solidFill>
                  <a:srgbClr val="0F0F28"/>
                </a:solidFill>
                <a:latin typeface="Arial" panose="020B0604020202020204" pitchFamily="34" charset="0"/>
                <a:cs typeface="Arial" panose="020B0604020202020204" pitchFamily="34" charset="0"/>
              </a:rPr>
              <a:t>Phase</a:t>
            </a:r>
            <a:r>
              <a:rPr sz="900" b="1" spc="-50">
                <a:solidFill>
                  <a:srgbClr val="0F0F28"/>
                </a:solidFill>
                <a:latin typeface="Arial" panose="020B0604020202020204" pitchFamily="34" charset="0"/>
                <a:cs typeface="Arial" panose="020B0604020202020204" pitchFamily="34" charset="0"/>
              </a:rPr>
              <a:t> </a:t>
            </a:r>
            <a:r>
              <a:rPr lang="en-GB" sz="900" b="1" spc="-50">
                <a:solidFill>
                  <a:srgbClr val="0F0F28"/>
                </a:solidFill>
                <a:latin typeface="Arial" panose="020B0604020202020204" pitchFamily="34" charset="0"/>
                <a:cs typeface="Arial" panose="020B0604020202020204" pitchFamily="34" charset="0"/>
              </a:rPr>
              <a:t>2</a:t>
            </a:r>
            <a:r>
              <a:rPr sz="900" b="1" spc="-50">
                <a:solidFill>
                  <a:srgbClr val="0F0F28"/>
                </a:solidFill>
                <a:latin typeface="Arial" panose="020B0604020202020204" pitchFamily="34" charset="0"/>
                <a:cs typeface="Arial" panose="020B0604020202020204" pitchFamily="34" charset="0"/>
              </a:rPr>
              <a:t> </a:t>
            </a:r>
            <a:r>
              <a:rPr lang="en-GB" sz="900" b="1" spc="-50">
                <a:solidFill>
                  <a:srgbClr val="0F0F28"/>
                </a:solidFill>
                <a:latin typeface="Arial" panose="020B0604020202020204" pitchFamily="34" charset="0"/>
                <a:cs typeface="Arial" panose="020B0604020202020204" pitchFamily="34" charset="0"/>
              </a:rPr>
              <a:t>Deployment</a:t>
            </a:r>
            <a:endParaRPr sz="900" b="1" spc="-50">
              <a:solidFill>
                <a:srgbClr val="0F0F28"/>
              </a:solidFill>
              <a:latin typeface="Arial" panose="020B0604020202020204" pitchFamily="34" charset="0"/>
              <a:cs typeface="Arial" panose="020B0604020202020204" pitchFamily="34" charset="0"/>
            </a:endParaRPr>
          </a:p>
        </p:txBody>
      </p:sp>
      <p:sp>
        <p:nvSpPr>
          <p:cNvPr id="60" name="HR data integrated">
            <a:extLst>
              <a:ext uri="{FF2B5EF4-FFF2-40B4-BE49-F238E27FC236}">
                <a16:creationId xmlns:a16="http://schemas.microsoft.com/office/drawing/2014/main" id="{5A25DD44-CF1B-EF47-B28B-EE3EE81A6AD6}"/>
              </a:ext>
            </a:extLst>
          </p:cNvPr>
          <p:cNvSpPr txBox="1"/>
          <p:nvPr/>
        </p:nvSpPr>
        <p:spPr>
          <a:xfrm>
            <a:off x="3574140" y="3704618"/>
            <a:ext cx="676550"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4400"/>
              </a:lnSpc>
              <a:defRPr spc="-90"/>
            </a:lvl1pPr>
          </a:lstStyle>
          <a:p>
            <a:pPr algn="ctr">
              <a:lnSpc>
                <a:spcPct val="100000"/>
              </a:lnSpc>
            </a:pPr>
            <a:r>
              <a:rPr lang="en-GB" sz="900" b="1" spc="-40">
                <a:solidFill>
                  <a:srgbClr val="FF0046"/>
                </a:solidFill>
                <a:latin typeface="Arial" panose="020B0604020202020204" pitchFamily="34" charset="0"/>
                <a:cs typeface="Arial" panose="020B0604020202020204" pitchFamily="34" charset="0"/>
              </a:rPr>
              <a:t>I</a:t>
            </a:r>
            <a:r>
              <a:rPr sz="900" b="1" spc="-40" err="1">
                <a:solidFill>
                  <a:srgbClr val="FF0046"/>
                </a:solidFill>
                <a:latin typeface="Arial" panose="020B0604020202020204" pitchFamily="34" charset="0"/>
                <a:cs typeface="Arial" panose="020B0604020202020204" pitchFamily="34" charset="0"/>
              </a:rPr>
              <a:t>ntegr</a:t>
            </a:r>
            <a:r>
              <a:rPr lang="en-GB" sz="900" b="1" spc="-40" err="1">
                <a:solidFill>
                  <a:srgbClr val="FF0046"/>
                </a:solidFill>
                <a:latin typeface="Arial" panose="020B0604020202020204" pitchFamily="34" charset="0"/>
                <a:cs typeface="Arial" panose="020B0604020202020204" pitchFamily="34" charset="0"/>
              </a:rPr>
              <a:t>ation</a:t>
            </a:r>
            <a:r>
              <a:rPr lang="en-GB" sz="900" b="1" spc="-40">
                <a:solidFill>
                  <a:srgbClr val="FF0046"/>
                </a:solidFill>
                <a:latin typeface="Arial" panose="020B0604020202020204" pitchFamily="34" charset="0"/>
                <a:cs typeface="Arial" panose="020B0604020202020204" pitchFamily="34" charset="0"/>
              </a:rPr>
              <a:t> Data Load</a:t>
            </a:r>
            <a:endParaRPr sz="900" b="1" spc="-40">
              <a:solidFill>
                <a:srgbClr val="FF0046"/>
              </a:solidFill>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B370E742-348D-9841-A599-26E8698E34FC}"/>
              </a:ext>
            </a:extLst>
          </p:cNvPr>
          <p:cNvSpPr txBox="1"/>
          <p:nvPr/>
        </p:nvSpPr>
        <p:spPr>
          <a:xfrm>
            <a:off x="9750903" y="6059449"/>
            <a:ext cx="1395093"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US" sz="800" spc="-30">
                <a:solidFill>
                  <a:schemeClr val="bg1">
                    <a:lumMod val="75000"/>
                  </a:schemeClr>
                </a:solidFill>
                <a:latin typeface="Arial" panose="020B0604020202020204" pitchFamily="34" charset="0"/>
                <a:cs typeface="Arial" panose="020B0604020202020204" pitchFamily="34" charset="0"/>
                <a:sym typeface="BrandonGrotesque-Regular"/>
              </a:rPr>
              <a:t>*Not to scale</a:t>
            </a:r>
          </a:p>
        </p:txBody>
      </p:sp>
      <p:grpSp>
        <p:nvGrpSpPr>
          <p:cNvPr id="77" name="Group 76">
            <a:extLst>
              <a:ext uri="{FF2B5EF4-FFF2-40B4-BE49-F238E27FC236}">
                <a16:creationId xmlns:a16="http://schemas.microsoft.com/office/drawing/2014/main" id="{7ADD363E-DCF7-652A-9698-0747D87F38D3}"/>
              </a:ext>
            </a:extLst>
          </p:cNvPr>
          <p:cNvGrpSpPr/>
          <p:nvPr/>
        </p:nvGrpSpPr>
        <p:grpSpPr>
          <a:xfrm>
            <a:off x="1652319" y="2880022"/>
            <a:ext cx="3559092" cy="1833175"/>
            <a:chOff x="2188043" y="2880022"/>
            <a:chExt cx="3559092" cy="1833175"/>
          </a:xfrm>
        </p:grpSpPr>
        <p:sp>
          <p:nvSpPr>
            <p:cNvPr id="45" name="Block Arc 44">
              <a:extLst>
                <a:ext uri="{FF2B5EF4-FFF2-40B4-BE49-F238E27FC236}">
                  <a16:creationId xmlns:a16="http://schemas.microsoft.com/office/drawing/2014/main" id="{FB2EACA1-60FA-E0E9-763F-9E8F9405C579}"/>
                </a:ext>
              </a:extLst>
            </p:cNvPr>
            <p:cNvSpPr/>
            <p:nvPr/>
          </p:nvSpPr>
          <p:spPr>
            <a:xfrm>
              <a:off x="2188043" y="2880022"/>
              <a:ext cx="1833175" cy="1833175"/>
            </a:xfrm>
            <a:prstGeom prst="blockArc">
              <a:avLst>
                <a:gd name="adj1" fmla="val 10800000"/>
                <a:gd name="adj2" fmla="val 22325"/>
                <a:gd name="adj3" fmla="val 5747"/>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1" name="Block Arc 70">
              <a:extLst>
                <a:ext uri="{FF2B5EF4-FFF2-40B4-BE49-F238E27FC236}">
                  <a16:creationId xmlns:a16="http://schemas.microsoft.com/office/drawing/2014/main" id="{6557D497-CB6A-2F16-E7DE-E44BF7A481BB}"/>
                </a:ext>
              </a:extLst>
            </p:cNvPr>
            <p:cNvSpPr/>
            <p:nvPr/>
          </p:nvSpPr>
          <p:spPr>
            <a:xfrm rot="10800000">
              <a:off x="3913960" y="2880022"/>
              <a:ext cx="1833175" cy="1833175"/>
            </a:xfrm>
            <a:prstGeom prst="blockArc">
              <a:avLst>
                <a:gd name="adj1" fmla="val 10800000"/>
                <a:gd name="adj2" fmla="val 22325"/>
                <a:gd name="adj3" fmla="val 5747"/>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72" name="Block Arc 71">
            <a:extLst>
              <a:ext uri="{FF2B5EF4-FFF2-40B4-BE49-F238E27FC236}">
                <a16:creationId xmlns:a16="http://schemas.microsoft.com/office/drawing/2014/main" id="{45E78237-4104-731B-DE7C-C71DA465C820}"/>
              </a:ext>
            </a:extLst>
          </p:cNvPr>
          <p:cNvSpPr/>
          <p:nvPr/>
        </p:nvSpPr>
        <p:spPr>
          <a:xfrm>
            <a:off x="5104152" y="2832423"/>
            <a:ext cx="1833175" cy="1833175"/>
          </a:xfrm>
          <a:prstGeom prst="blockArc">
            <a:avLst>
              <a:gd name="adj1" fmla="val 10800000"/>
              <a:gd name="adj2" fmla="val 22325"/>
              <a:gd name="adj3" fmla="val 574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78" name="Group 77">
            <a:extLst>
              <a:ext uri="{FF2B5EF4-FFF2-40B4-BE49-F238E27FC236}">
                <a16:creationId xmlns:a16="http://schemas.microsoft.com/office/drawing/2014/main" id="{6CA553AB-3428-04D7-2A27-64E8A9957EF1}"/>
              </a:ext>
            </a:extLst>
          </p:cNvPr>
          <p:cNvGrpSpPr/>
          <p:nvPr/>
        </p:nvGrpSpPr>
        <p:grpSpPr>
          <a:xfrm flipV="1">
            <a:off x="6830069" y="2880022"/>
            <a:ext cx="3559092" cy="1833175"/>
            <a:chOff x="2188043" y="2880022"/>
            <a:chExt cx="3559092" cy="1833175"/>
          </a:xfrm>
          <a:solidFill>
            <a:srgbClr val="0F0F28"/>
          </a:solidFill>
        </p:grpSpPr>
        <p:sp>
          <p:nvSpPr>
            <p:cNvPr id="79" name="Block Arc 78">
              <a:extLst>
                <a:ext uri="{FF2B5EF4-FFF2-40B4-BE49-F238E27FC236}">
                  <a16:creationId xmlns:a16="http://schemas.microsoft.com/office/drawing/2014/main" id="{CD32D211-D0F8-BC3C-757D-554A808478BD}"/>
                </a:ext>
              </a:extLst>
            </p:cNvPr>
            <p:cNvSpPr/>
            <p:nvPr/>
          </p:nvSpPr>
          <p:spPr>
            <a:xfrm>
              <a:off x="2188043" y="2880022"/>
              <a:ext cx="1833175" cy="1833175"/>
            </a:xfrm>
            <a:prstGeom prst="blockArc">
              <a:avLst>
                <a:gd name="adj1" fmla="val 10800000"/>
                <a:gd name="adj2" fmla="val 22325"/>
                <a:gd name="adj3" fmla="val 57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0" name="Block Arc 79">
              <a:extLst>
                <a:ext uri="{FF2B5EF4-FFF2-40B4-BE49-F238E27FC236}">
                  <a16:creationId xmlns:a16="http://schemas.microsoft.com/office/drawing/2014/main" id="{E31BDABE-B4C2-07A8-9424-0D0EBF9A6549}"/>
                </a:ext>
              </a:extLst>
            </p:cNvPr>
            <p:cNvSpPr/>
            <p:nvPr/>
          </p:nvSpPr>
          <p:spPr>
            <a:xfrm rot="10800000">
              <a:off x="3913960" y="2880022"/>
              <a:ext cx="1833175" cy="1833175"/>
            </a:xfrm>
            <a:prstGeom prst="blockArc">
              <a:avLst>
                <a:gd name="adj1" fmla="val 10800000"/>
                <a:gd name="adj2" fmla="val 22325"/>
                <a:gd name="adj3" fmla="val 574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1" name="Line">
            <a:extLst>
              <a:ext uri="{FF2B5EF4-FFF2-40B4-BE49-F238E27FC236}">
                <a16:creationId xmlns:a16="http://schemas.microsoft.com/office/drawing/2014/main" id="{ADB04733-B7FB-4360-EED4-035457D84D64}"/>
              </a:ext>
            </a:extLst>
          </p:cNvPr>
          <p:cNvSpPr/>
          <p:nvPr/>
        </p:nvSpPr>
        <p:spPr>
          <a:xfrm>
            <a:off x="1458218" y="2553678"/>
            <a:ext cx="4162653" cy="0"/>
          </a:xfrm>
          <a:prstGeom prst="line">
            <a:avLst/>
          </a:prstGeom>
          <a:ln w="6350">
            <a:solidFill>
              <a:srgbClr val="FF0046"/>
            </a:solidFill>
            <a:miter lim="400000"/>
            <a:headEnd type="oval" w="sm" len="sm"/>
            <a:tailEnd type="oval" w="sm" len="sm"/>
          </a:ln>
        </p:spPr>
        <p:txBody>
          <a:bodyPr lIns="0" tIns="0" rIns="0" bIns="0" anchor="ctr"/>
          <a:lstStyle/>
          <a:p>
            <a:pPr>
              <a:defRPr sz="3200">
                <a:solidFill>
                  <a:srgbClr val="FFFFFF"/>
                </a:solidFill>
                <a:latin typeface="BrandonGrotesque-Black"/>
                <a:ea typeface="BrandonGrotesque-Black"/>
                <a:cs typeface="BrandonGrotesque-Black"/>
                <a:sym typeface="BrandonGrotesque-Black"/>
              </a:defRPr>
            </a:pPr>
            <a:endParaRPr sz="1600"/>
          </a:p>
        </p:txBody>
      </p:sp>
      <p:sp>
        <p:nvSpPr>
          <p:cNvPr id="82" name="8 weeks">
            <a:extLst>
              <a:ext uri="{FF2B5EF4-FFF2-40B4-BE49-F238E27FC236}">
                <a16:creationId xmlns:a16="http://schemas.microsoft.com/office/drawing/2014/main" id="{61CFA305-3980-E522-9F4C-A5AEADCB7EEC}"/>
              </a:ext>
            </a:extLst>
          </p:cNvPr>
          <p:cNvSpPr txBox="1"/>
          <p:nvPr/>
        </p:nvSpPr>
        <p:spPr>
          <a:xfrm>
            <a:off x="2459724" y="2345595"/>
            <a:ext cx="1900873" cy="1744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nSpc>
                <a:spcPts val="4400"/>
              </a:lnSpc>
              <a:defRPr sz="2500" spc="-75">
                <a:solidFill>
                  <a:srgbClr val="929292"/>
                </a:solidFill>
              </a:defRPr>
            </a:lvl1pPr>
          </a:lstStyle>
          <a:p>
            <a:pPr algn="ctr">
              <a:lnSpc>
                <a:spcPct val="100000"/>
              </a:lnSpc>
            </a:pPr>
            <a:r>
              <a:rPr lang="en-GB" sz="800" spc="600" dirty="0">
                <a:solidFill>
                  <a:srgbClr val="FF0046"/>
                </a:solidFill>
                <a:latin typeface="Arial"/>
                <a:cs typeface="Arial"/>
              </a:rPr>
              <a:t>8WEEKS</a:t>
            </a:r>
            <a:endParaRPr sz="800" spc="600" dirty="0">
              <a:solidFill>
                <a:srgbClr val="FF0046"/>
              </a:solidFill>
              <a:latin typeface="Arial"/>
              <a:cs typeface="Arial"/>
            </a:endParaRPr>
          </a:p>
        </p:txBody>
      </p:sp>
      <p:sp>
        <p:nvSpPr>
          <p:cNvPr id="83" name="Oval 82">
            <a:extLst>
              <a:ext uri="{FF2B5EF4-FFF2-40B4-BE49-F238E27FC236}">
                <a16:creationId xmlns:a16="http://schemas.microsoft.com/office/drawing/2014/main" id="{D506E0E6-01DE-D59D-3C66-1415092E74C8}"/>
              </a:ext>
            </a:extLst>
          </p:cNvPr>
          <p:cNvSpPr/>
          <p:nvPr/>
        </p:nvSpPr>
        <p:spPr>
          <a:xfrm>
            <a:off x="5028784" y="3716164"/>
            <a:ext cx="252145" cy="252145"/>
          </a:xfrm>
          <a:prstGeom prst="ellipse">
            <a:avLst/>
          </a:prstGeom>
          <a:solidFill>
            <a:schemeClr val="bg1"/>
          </a:solidFill>
          <a:ln w="254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0D7184BD-7117-1DE4-1ED2-D8A7581D0DB2}"/>
              </a:ext>
            </a:extLst>
          </p:cNvPr>
          <p:cNvSpPr/>
          <p:nvPr/>
        </p:nvSpPr>
        <p:spPr>
          <a:xfrm>
            <a:off x="4168129" y="4540296"/>
            <a:ext cx="252145" cy="252145"/>
          </a:xfrm>
          <a:prstGeom prst="ellipse">
            <a:avLst/>
          </a:prstGeom>
          <a:solidFill>
            <a:schemeClr val="bg1"/>
          </a:solidFill>
          <a:ln w="254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F2479A86-DCB7-ABD1-AEF4-A4DAED29C8F1}"/>
              </a:ext>
            </a:extLst>
          </p:cNvPr>
          <p:cNvSpPr/>
          <p:nvPr/>
        </p:nvSpPr>
        <p:spPr>
          <a:xfrm>
            <a:off x="3307235" y="3716164"/>
            <a:ext cx="252145" cy="252145"/>
          </a:xfrm>
          <a:prstGeom prst="ellipse">
            <a:avLst/>
          </a:prstGeom>
          <a:solidFill>
            <a:schemeClr val="bg1"/>
          </a:solidFill>
          <a:ln w="254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4FE963FE-6775-64F4-1B39-FE4FEB9DE965}"/>
              </a:ext>
            </a:extLst>
          </p:cNvPr>
          <p:cNvSpPr/>
          <p:nvPr/>
        </p:nvSpPr>
        <p:spPr>
          <a:xfrm>
            <a:off x="1569901" y="3716164"/>
            <a:ext cx="252145" cy="252145"/>
          </a:xfrm>
          <a:prstGeom prst="ellipse">
            <a:avLst/>
          </a:prstGeom>
          <a:solidFill>
            <a:schemeClr val="bg1"/>
          </a:solidFill>
          <a:ln w="254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08CB1B93-9192-06BA-9DFC-DEFE68CAEEA6}"/>
              </a:ext>
            </a:extLst>
          </p:cNvPr>
          <p:cNvSpPr/>
          <p:nvPr/>
        </p:nvSpPr>
        <p:spPr>
          <a:xfrm>
            <a:off x="2453771" y="2807312"/>
            <a:ext cx="252145" cy="252145"/>
          </a:xfrm>
          <a:prstGeom prst="ellipse">
            <a:avLst/>
          </a:prstGeom>
          <a:solidFill>
            <a:schemeClr val="bg1"/>
          </a:solidFill>
          <a:ln w="254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D3645FEF-D368-F243-2935-2F5011EF6333}"/>
              </a:ext>
            </a:extLst>
          </p:cNvPr>
          <p:cNvSpPr/>
          <p:nvPr/>
        </p:nvSpPr>
        <p:spPr>
          <a:xfrm>
            <a:off x="1112057" y="3722893"/>
            <a:ext cx="252145" cy="252145"/>
          </a:xfrm>
          <a:prstGeom prst="ellipse">
            <a:avLst/>
          </a:prstGeom>
          <a:solidFill>
            <a:schemeClr val="bg1"/>
          </a:solidFill>
          <a:ln w="25400">
            <a:solidFill>
              <a:srgbClr val="FF00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4305729C-3731-F0E8-47DE-FA5261DA4629}"/>
              </a:ext>
            </a:extLst>
          </p:cNvPr>
          <p:cNvSpPr/>
          <p:nvPr/>
        </p:nvSpPr>
        <p:spPr>
          <a:xfrm>
            <a:off x="10196305" y="3716164"/>
            <a:ext cx="252145" cy="252145"/>
          </a:xfrm>
          <a:prstGeom prst="ellipse">
            <a:avLst/>
          </a:prstGeom>
          <a:solidFill>
            <a:schemeClr val="bg1"/>
          </a:solidFill>
          <a:ln w="25400">
            <a:solidFill>
              <a:srgbClr val="0F0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7F7E6CD2-7A4C-BFF2-1EB9-CDDACE4913D8}"/>
              </a:ext>
            </a:extLst>
          </p:cNvPr>
          <p:cNvSpPr/>
          <p:nvPr/>
        </p:nvSpPr>
        <p:spPr>
          <a:xfrm>
            <a:off x="9358239" y="2807312"/>
            <a:ext cx="252145" cy="252145"/>
          </a:xfrm>
          <a:prstGeom prst="ellipse">
            <a:avLst/>
          </a:prstGeom>
          <a:solidFill>
            <a:schemeClr val="bg1"/>
          </a:solidFill>
          <a:ln w="25400">
            <a:solidFill>
              <a:srgbClr val="0F0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F8F34C61-FA21-CBEE-429B-5D6CD5274120}"/>
              </a:ext>
            </a:extLst>
          </p:cNvPr>
          <p:cNvSpPr/>
          <p:nvPr/>
        </p:nvSpPr>
        <p:spPr>
          <a:xfrm>
            <a:off x="8472236" y="3716164"/>
            <a:ext cx="252145" cy="252145"/>
          </a:xfrm>
          <a:prstGeom prst="ellipse">
            <a:avLst/>
          </a:prstGeom>
          <a:solidFill>
            <a:schemeClr val="bg1"/>
          </a:solidFill>
          <a:ln w="25400">
            <a:solidFill>
              <a:srgbClr val="0F0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81D89DF6-4299-4ACF-24E1-2420C4C45EA3}"/>
              </a:ext>
            </a:extLst>
          </p:cNvPr>
          <p:cNvSpPr/>
          <p:nvPr/>
        </p:nvSpPr>
        <p:spPr>
          <a:xfrm>
            <a:off x="6770780" y="3716164"/>
            <a:ext cx="252145" cy="252145"/>
          </a:xfrm>
          <a:prstGeom prst="ellipse">
            <a:avLst/>
          </a:prstGeom>
          <a:solidFill>
            <a:schemeClr val="bg1"/>
          </a:solidFill>
          <a:ln w="25400">
            <a:solidFill>
              <a:srgbClr val="0F0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BE9B463B-9075-0E78-AAB4-3DEC0F971C89}"/>
              </a:ext>
            </a:extLst>
          </p:cNvPr>
          <p:cNvSpPr/>
          <p:nvPr/>
        </p:nvSpPr>
        <p:spPr>
          <a:xfrm>
            <a:off x="7692221" y="4522305"/>
            <a:ext cx="252145" cy="252145"/>
          </a:xfrm>
          <a:prstGeom prst="ellipse">
            <a:avLst/>
          </a:prstGeom>
          <a:solidFill>
            <a:schemeClr val="bg1"/>
          </a:solidFill>
          <a:ln w="25400">
            <a:solidFill>
              <a:srgbClr val="0F0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olution setup complete">
            <a:extLst>
              <a:ext uri="{FF2B5EF4-FFF2-40B4-BE49-F238E27FC236}">
                <a16:creationId xmlns:a16="http://schemas.microsoft.com/office/drawing/2014/main" id="{6DDB5B84-6F76-9148-B3CB-69EAC944A7B1}"/>
              </a:ext>
            </a:extLst>
          </p:cNvPr>
          <p:cNvSpPr txBox="1"/>
          <p:nvPr/>
        </p:nvSpPr>
        <p:spPr>
          <a:xfrm>
            <a:off x="4857901" y="3280116"/>
            <a:ext cx="593909"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a:lnSpc>
                <a:spcPts val="4400"/>
              </a:lnSpc>
              <a:defRPr spc="-90"/>
            </a:lvl1pPr>
          </a:lstStyle>
          <a:p>
            <a:pPr algn="ctr">
              <a:lnSpc>
                <a:spcPct val="100000"/>
              </a:lnSpc>
            </a:pPr>
            <a:r>
              <a:rPr sz="900" b="1" spc="-40">
                <a:solidFill>
                  <a:srgbClr val="FF0046"/>
                </a:solidFill>
                <a:latin typeface="Arial" panose="020B0604020202020204" pitchFamily="34" charset="0"/>
                <a:cs typeface="Arial" panose="020B0604020202020204" pitchFamily="34" charset="0"/>
              </a:rPr>
              <a:t>Solution </a:t>
            </a:r>
            <a:r>
              <a:rPr lang="en-GB" sz="900" b="1" spc="-40">
                <a:solidFill>
                  <a:srgbClr val="FF0046"/>
                </a:solidFill>
                <a:latin typeface="Arial" panose="020B0604020202020204" pitchFamily="34" charset="0"/>
                <a:cs typeface="Arial" panose="020B0604020202020204" pitchFamily="34" charset="0"/>
              </a:rPr>
              <a:t>Sign Off</a:t>
            </a:r>
            <a:endParaRPr sz="900" b="1" spc="-40">
              <a:solidFill>
                <a:srgbClr val="FF0046"/>
              </a:solidFill>
              <a:latin typeface="Arial" panose="020B0604020202020204" pitchFamily="34" charset="0"/>
              <a:cs typeface="Arial" panose="020B0604020202020204" pitchFamily="34" charset="0"/>
            </a:endParaRPr>
          </a:p>
        </p:txBody>
      </p:sp>
      <p:sp>
        <p:nvSpPr>
          <p:cNvPr id="37" name="Corporate training">
            <a:extLst>
              <a:ext uri="{FF2B5EF4-FFF2-40B4-BE49-F238E27FC236}">
                <a16:creationId xmlns:a16="http://schemas.microsoft.com/office/drawing/2014/main" id="{D861B7C9-488B-1A4C-9635-F544E7BEF186}"/>
              </a:ext>
            </a:extLst>
          </p:cNvPr>
          <p:cNvSpPr txBox="1"/>
          <p:nvPr/>
        </p:nvSpPr>
        <p:spPr>
          <a:xfrm>
            <a:off x="6508989" y="3289220"/>
            <a:ext cx="630456" cy="3282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a:lnSpc>
                <a:spcPts val="4400"/>
              </a:lnSpc>
              <a:defRPr spc="-90"/>
            </a:lvl1pPr>
          </a:lstStyle>
          <a:p>
            <a:pPr algn="ctr">
              <a:lnSpc>
                <a:spcPct val="100000"/>
              </a:lnSpc>
            </a:pPr>
            <a:r>
              <a:rPr lang="en-GB" sz="900" b="1" spc="-50">
                <a:solidFill>
                  <a:srgbClr val="0F0F28"/>
                </a:solidFill>
                <a:latin typeface="Arial" panose="020B0604020202020204" pitchFamily="34" charset="0"/>
                <a:cs typeface="Arial" panose="020B0604020202020204" pitchFamily="34" charset="0"/>
              </a:rPr>
              <a:t>Core </a:t>
            </a:r>
            <a:r>
              <a:rPr sz="900" b="1" spc="-50">
                <a:solidFill>
                  <a:srgbClr val="0F0F28"/>
                </a:solidFill>
                <a:latin typeface="Arial" panose="020B0604020202020204" pitchFamily="34" charset="0"/>
                <a:cs typeface="Arial" panose="020B0604020202020204" pitchFamily="34" charset="0"/>
              </a:rPr>
              <a:t>training</a:t>
            </a:r>
          </a:p>
        </p:txBody>
      </p:sp>
      <p:sp>
        <p:nvSpPr>
          <p:cNvPr id="98" name="Pentagon 97">
            <a:extLst>
              <a:ext uri="{FF2B5EF4-FFF2-40B4-BE49-F238E27FC236}">
                <a16:creationId xmlns:a16="http://schemas.microsoft.com/office/drawing/2014/main" id="{3F84F2A2-25CF-A681-3956-A7C3CE70A046}"/>
              </a:ext>
            </a:extLst>
          </p:cNvPr>
          <p:cNvSpPr/>
          <p:nvPr/>
        </p:nvSpPr>
        <p:spPr>
          <a:xfrm>
            <a:off x="1527578" y="5736300"/>
            <a:ext cx="9310667" cy="245933"/>
          </a:xfrm>
          <a:prstGeom prst="homePlate">
            <a:avLst/>
          </a:prstGeom>
          <a:gradFill>
            <a:gsLst>
              <a:gs pos="82000">
                <a:srgbClr val="FF0046"/>
              </a:gs>
              <a:gs pos="8000">
                <a:srgbClr val="0F0F2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HR data integrated">
            <a:extLst>
              <a:ext uri="{FF2B5EF4-FFF2-40B4-BE49-F238E27FC236}">
                <a16:creationId xmlns:a16="http://schemas.microsoft.com/office/drawing/2014/main" id="{73BEE125-5F3C-DC2B-8EFC-6E1BA2EB183E}"/>
              </a:ext>
            </a:extLst>
          </p:cNvPr>
          <p:cNvSpPr txBox="1"/>
          <p:nvPr/>
        </p:nvSpPr>
        <p:spPr>
          <a:xfrm>
            <a:off x="4049834" y="5761264"/>
            <a:ext cx="3787797" cy="2051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ctr">
            <a:spAutoFit/>
          </a:bodyPr>
          <a:lstStyle>
            <a:lvl1pPr algn="l">
              <a:lnSpc>
                <a:spcPts val="4400"/>
              </a:lnSpc>
              <a:defRPr spc="-90"/>
            </a:lvl1pPr>
          </a:lstStyle>
          <a:p>
            <a:pPr algn="ctr">
              <a:lnSpc>
                <a:spcPct val="100000"/>
              </a:lnSpc>
            </a:pPr>
            <a:r>
              <a:rPr lang="en-GB" sz="1000" spc="600">
                <a:solidFill>
                  <a:schemeClr val="bg1"/>
                </a:solidFill>
                <a:latin typeface="Arial" panose="020B0604020202020204" pitchFamily="34" charset="0"/>
                <a:cs typeface="Arial" panose="020B0604020202020204" pitchFamily="34" charset="0"/>
              </a:rPr>
              <a:t>CHANGE MANAGEMENT</a:t>
            </a:r>
          </a:p>
        </p:txBody>
      </p:sp>
    </p:spTree>
    <p:extLst>
      <p:ext uri="{BB962C8B-B14F-4D97-AF65-F5344CB8AC3E}">
        <p14:creationId xmlns:p14="http://schemas.microsoft.com/office/powerpoint/2010/main" val="1359109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circle&#10;&#10;Description automatically generated">
            <a:extLst>
              <a:ext uri="{FF2B5EF4-FFF2-40B4-BE49-F238E27FC236}">
                <a16:creationId xmlns:a16="http://schemas.microsoft.com/office/drawing/2014/main" id="{5DECAA19-B6CE-6DA1-EA16-08194F87CD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241670">
            <a:off x="6616638" y="3497482"/>
            <a:ext cx="5307566" cy="2985506"/>
          </a:xfrm>
          <a:prstGeom prst="rect">
            <a:avLst/>
          </a:prstGeom>
        </p:spPr>
      </p:pic>
      <p:pic>
        <p:nvPicPr>
          <p:cNvPr id="5" name="Google Shape;622;g125847d9e51_0_0">
            <a:extLst>
              <a:ext uri="{FF2B5EF4-FFF2-40B4-BE49-F238E27FC236}">
                <a16:creationId xmlns:a16="http://schemas.microsoft.com/office/drawing/2014/main" id="{67F8A8C1-B453-1AC2-8776-6324DEAFD23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24477" y="1721047"/>
            <a:ext cx="1107399" cy="1440053"/>
          </a:xfrm>
          <a:prstGeom prst="rect">
            <a:avLst/>
          </a:prstGeom>
          <a:noFill/>
          <a:ln>
            <a:noFill/>
          </a:ln>
        </p:spPr>
      </p:pic>
      <p:pic>
        <p:nvPicPr>
          <p:cNvPr id="6" name="Google Shape;623;g125847d9e51_0_0">
            <a:extLst>
              <a:ext uri="{FF2B5EF4-FFF2-40B4-BE49-F238E27FC236}">
                <a16:creationId xmlns:a16="http://schemas.microsoft.com/office/drawing/2014/main" id="{884EB80E-3D7C-41EC-D5D1-0390E966F0C4}"/>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119065" y="1721047"/>
            <a:ext cx="1107399" cy="1438185"/>
          </a:xfrm>
          <a:prstGeom prst="rect">
            <a:avLst/>
          </a:prstGeom>
          <a:noFill/>
          <a:ln>
            <a:noFill/>
          </a:ln>
        </p:spPr>
      </p:pic>
      <p:pic>
        <p:nvPicPr>
          <p:cNvPr id="20" name="Picture 19" descr="A group of cell phones&#10;&#10;Description automatically generated with medium confidence">
            <a:extLst>
              <a:ext uri="{FF2B5EF4-FFF2-40B4-BE49-F238E27FC236}">
                <a16:creationId xmlns:a16="http://schemas.microsoft.com/office/drawing/2014/main" id="{B1FAB8FB-E55C-D20B-FF32-293F1849B1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90888" y="2905931"/>
            <a:ext cx="6401112" cy="3952069"/>
          </a:xfrm>
          <a:prstGeom prst="rect">
            <a:avLst/>
          </a:prstGeom>
        </p:spPr>
      </p:pic>
      <p:pic>
        <p:nvPicPr>
          <p:cNvPr id="7" name="Google Shape;624;g125847d9e51_0_0">
            <a:extLst>
              <a:ext uri="{FF2B5EF4-FFF2-40B4-BE49-F238E27FC236}">
                <a16:creationId xmlns:a16="http://schemas.microsoft.com/office/drawing/2014/main" id="{A02F5574-C244-3923-9879-B338AFCCDF60}"/>
              </a:ext>
            </a:extLst>
          </p:cNvPr>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645082" y="1721047"/>
            <a:ext cx="1107399" cy="1438185"/>
          </a:xfrm>
          <a:prstGeom prst="rect">
            <a:avLst/>
          </a:prstGeom>
          <a:noFill/>
          <a:ln>
            <a:noFill/>
          </a:ln>
        </p:spPr>
      </p:pic>
      <p:pic>
        <p:nvPicPr>
          <p:cNvPr id="9" name="Google Shape;626;g125847d9e51_0_0">
            <a:extLst>
              <a:ext uri="{FF2B5EF4-FFF2-40B4-BE49-F238E27FC236}">
                <a16:creationId xmlns:a16="http://schemas.microsoft.com/office/drawing/2014/main" id="{6A47E538-861E-492F-B702-7A5D5F05DD4B}"/>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5306653" y="2502709"/>
            <a:ext cx="1448969" cy="585876"/>
          </a:xfrm>
          <a:prstGeom prst="rect">
            <a:avLst/>
          </a:prstGeom>
          <a:noFill/>
          <a:ln>
            <a:noFill/>
          </a:ln>
        </p:spPr>
      </p:pic>
      <p:pic>
        <p:nvPicPr>
          <p:cNvPr id="10" name="Google Shape;627;g125847d9e51_0_0">
            <a:extLst>
              <a:ext uri="{FF2B5EF4-FFF2-40B4-BE49-F238E27FC236}">
                <a16:creationId xmlns:a16="http://schemas.microsoft.com/office/drawing/2014/main" id="{3590303D-BB44-41AC-26A7-6B3648F009F6}"/>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5217481" y="1790432"/>
            <a:ext cx="1538141" cy="503493"/>
          </a:xfrm>
          <a:prstGeom prst="rect">
            <a:avLst/>
          </a:prstGeom>
          <a:noFill/>
          <a:ln>
            <a:noFill/>
          </a:ln>
        </p:spPr>
      </p:pic>
      <p:sp>
        <p:nvSpPr>
          <p:cNvPr id="18" name="Title 17">
            <a:extLst>
              <a:ext uri="{FF2B5EF4-FFF2-40B4-BE49-F238E27FC236}">
                <a16:creationId xmlns:a16="http://schemas.microsoft.com/office/drawing/2014/main" id="{9298C1BE-13EE-C655-495F-9FC3AB7415F3}"/>
              </a:ext>
            </a:extLst>
          </p:cNvPr>
          <p:cNvSpPr>
            <a:spLocks noGrp="1"/>
          </p:cNvSpPr>
          <p:nvPr>
            <p:ph type="title"/>
          </p:nvPr>
        </p:nvSpPr>
        <p:spPr>
          <a:xfrm>
            <a:off x="624477" y="649442"/>
            <a:ext cx="8432800" cy="875712"/>
          </a:xfrm>
        </p:spPr>
        <p:txBody>
          <a:bodyPr anchor="t">
            <a:normAutofit/>
          </a:bodyPr>
          <a:lstStyle/>
          <a:p>
            <a:r>
              <a:rPr lang="en-GB" sz="4400" dirty="0">
                <a:solidFill>
                  <a:srgbClr val="0F0F28"/>
                </a:solidFill>
                <a:latin typeface="Arial"/>
                <a:cs typeface="Arial"/>
              </a:rPr>
              <a:t>Independent </a:t>
            </a:r>
            <a:r>
              <a:rPr lang="en-GB" sz="4400" dirty="0">
                <a:latin typeface="Arial"/>
                <a:cs typeface="Arial"/>
              </a:rPr>
              <a:t>Scores &amp; Awards.</a:t>
            </a:r>
            <a:endParaRPr lang="en-GB" sz="4400" dirty="0">
              <a:solidFill>
                <a:srgbClr val="0F0F28"/>
              </a:solidFill>
              <a:latin typeface="Arial"/>
              <a:cs typeface="Arial"/>
            </a:endParaRPr>
          </a:p>
        </p:txBody>
      </p:sp>
      <p:pic>
        <p:nvPicPr>
          <p:cNvPr id="2" name="Picture 1">
            <a:extLst>
              <a:ext uri="{FF2B5EF4-FFF2-40B4-BE49-F238E27FC236}">
                <a16:creationId xmlns:a16="http://schemas.microsoft.com/office/drawing/2014/main" id="{C5D1E0D4-BDC6-D9EC-A073-D9CFFA73D47B}"/>
              </a:ext>
            </a:extLst>
          </p:cNvPr>
          <p:cNvPicPr>
            <a:picLocks noChangeAspect="1"/>
          </p:cNvPicPr>
          <p:nvPr/>
        </p:nvPicPr>
        <p:blipFill>
          <a:blip r:embed="rId10"/>
          <a:stretch>
            <a:fillRect/>
          </a:stretch>
        </p:blipFill>
        <p:spPr>
          <a:xfrm>
            <a:off x="7246165" y="1721047"/>
            <a:ext cx="1419278" cy="679654"/>
          </a:xfrm>
          <a:prstGeom prst="rect">
            <a:avLst/>
          </a:prstGeom>
        </p:spPr>
      </p:pic>
      <p:sp>
        <p:nvSpPr>
          <p:cNvPr id="14" name="Google Shape;673;g125847d9e51_0_66">
            <a:extLst>
              <a:ext uri="{FF2B5EF4-FFF2-40B4-BE49-F238E27FC236}">
                <a16:creationId xmlns:a16="http://schemas.microsoft.com/office/drawing/2014/main" id="{72F2A30E-87B0-2FBE-F6CD-28C976BAEE3B}"/>
              </a:ext>
            </a:extLst>
          </p:cNvPr>
          <p:cNvSpPr txBox="1"/>
          <p:nvPr/>
        </p:nvSpPr>
        <p:spPr>
          <a:xfrm>
            <a:off x="529104" y="3564315"/>
            <a:ext cx="2751511" cy="1480375"/>
          </a:xfrm>
          <a:prstGeom prst="rect">
            <a:avLst/>
          </a:prstGeom>
          <a:noFill/>
          <a:ln>
            <a:noFill/>
          </a:ln>
        </p:spPr>
        <p:txBody>
          <a:bodyPr spcFirstLastPara="1" wrap="square" lIns="91425" tIns="91425" rIns="91425" bIns="91425" anchor="t" anchorCtr="0">
            <a:spAutoFit/>
          </a:bodyPr>
          <a:lstStyle/>
          <a:p>
            <a:pPr>
              <a:lnSpc>
                <a:spcPct val="90000"/>
              </a:lnSpc>
            </a:pP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“I find </a:t>
            </a:r>
            <a:r>
              <a:rPr lang="en-US" sz="1400" b="1" spc="-80" dirty="0" err="1">
                <a:solidFill>
                  <a:srgbClr val="0F0F28"/>
                </a:solidFill>
                <a:latin typeface="Arial" panose="020B0604020202020204" pitchFamily="34" charset="0"/>
                <a:ea typeface="Helvetica Neue"/>
                <a:cs typeface="Arial" panose="020B0604020202020204" pitchFamily="34" charset="0"/>
                <a:sym typeface="Helvetica Neue"/>
              </a:rPr>
              <a:t>Rotageek</a:t>
            </a: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 so quick and simple. The interfaces are awesome. But the thing I really love about it is the instant support by the chat function”</a:t>
            </a:r>
          </a:p>
          <a:p>
            <a:pPr>
              <a:lnSpc>
                <a:spcPct val="90000"/>
              </a:lnSpc>
              <a:spcBef>
                <a:spcPts val="600"/>
              </a:spcBef>
            </a:pPr>
            <a:r>
              <a:rPr lang="en-US" sz="900" b="1" spc="-40" dirty="0">
                <a:solidFill>
                  <a:srgbClr val="FF0046"/>
                </a:solidFill>
                <a:latin typeface="Arial" panose="020B0604020202020204" pitchFamily="34" charset="0"/>
                <a:ea typeface="Helvetica Neue"/>
                <a:cs typeface="Arial" panose="020B0604020202020204" pitchFamily="34" charset="0"/>
                <a:sym typeface="Helvetica Neue"/>
              </a:rPr>
              <a:t>Curtis J.</a:t>
            </a:r>
            <a:br>
              <a:rPr lang="en-US" sz="900" b="1" spc="-40" dirty="0">
                <a:solidFill>
                  <a:srgbClr val="FF0046"/>
                </a:solidFill>
                <a:latin typeface="Arial" panose="020B0604020202020204" pitchFamily="34" charset="0"/>
                <a:ea typeface="Helvetica Neue"/>
                <a:cs typeface="Arial" panose="020B0604020202020204" pitchFamily="34" charset="0"/>
                <a:sym typeface="Helvetica Neue"/>
              </a:rPr>
            </a:br>
            <a:r>
              <a:rPr lang="en-US" sz="900" spc="-40" dirty="0">
                <a:solidFill>
                  <a:srgbClr val="FF0046"/>
                </a:solidFill>
                <a:latin typeface="Arial" panose="020B0604020202020204" pitchFamily="34" charset="0"/>
                <a:ea typeface="Helvetica Neue"/>
                <a:cs typeface="Arial" panose="020B0604020202020204" pitchFamily="34" charset="0"/>
                <a:sym typeface="Helvetica Neue"/>
              </a:rPr>
              <a:t>Store Leader in UK</a:t>
            </a:r>
          </a:p>
        </p:txBody>
      </p:sp>
      <p:sp>
        <p:nvSpPr>
          <p:cNvPr id="15" name="Google Shape;673;g125847d9e51_0_66">
            <a:extLst>
              <a:ext uri="{FF2B5EF4-FFF2-40B4-BE49-F238E27FC236}">
                <a16:creationId xmlns:a16="http://schemas.microsoft.com/office/drawing/2014/main" id="{517373F0-9323-CB56-292C-9CC837FF0941}"/>
              </a:ext>
            </a:extLst>
          </p:cNvPr>
          <p:cNvSpPr txBox="1"/>
          <p:nvPr/>
        </p:nvSpPr>
        <p:spPr>
          <a:xfrm>
            <a:off x="3925450" y="3558491"/>
            <a:ext cx="2830172" cy="1286476"/>
          </a:xfrm>
          <a:prstGeom prst="rect">
            <a:avLst/>
          </a:prstGeom>
          <a:noFill/>
          <a:ln>
            <a:noFill/>
          </a:ln>
        </p:spPr>
        <p:txBody>
          <a:bodyPr spcFirstLastPara="1" wrap="square" lIns="91425" tIns="91425" rIns="91425" bIns="91425" anchor="t" anchorCtr="0">
            <a:spAutoFit/>
          </a:bodyPr>
          <a:lstStyle/>
          <a:p>
            <a:pPr>
              <a:lnSpc>
                <a:spcPct val="90000"/>
              </a:lnSpc>
            </a:pP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“I like the fact that I can see multi site </a:t>
            </a:r>
            <a:r>
              <a:rPr lang="en-US" sz="1400" b="1" spc="-80" dirty="0" err="1">
                <a:solidFill>
                  <a:srgbClr val="0F0F28"/>
                </a:solidFill>
                <a:latin typeface="Arial" panose="020B0604020202020204" pitchFamily="34" charset="0"/>
                <a:ea typeface="Helvetica Neue"/>
                <a:cs typeface="Arial" panose="020B0604020202020204" pitchFamily="34" charset="0"/>
                <a:sym typeface="Helvetica Neue"/>
              </a:rPr>
              <a:t>rotas</a:t>
            </a: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 making it easier to plan my weeks so that I can visit stores when the right people are working”</a:t>
            </a:r>
          </a:p>
          <a:p>
            <a:pPr>
              <a:lnSpc>
                <a:spcPct val="90000"/>
              </a:lnSpc>
              <a:spcBef>
                <a:spcPts val="600"/>
              </a:spcBef>
            </a:pPr>
            <a:r>
              <a:rPr lang="en-US" sz="900" b="1" spc="-40" dirty="0">
                <a:solidFill>
                  <a:srgbClr val="FF0046"/>
                </a:solidFill>
                <a:latin typeface="Arial" panose="020B0604020202020204" pitchFamily="34" charset="0"/>
                <a:ea typeface="Helvetica Neue"/>
                <a:cs typeface="Arial" panose="020B0604020202020204" pitchFamily="34" charset="0"/>
                <a:sym typeface="Helvetica Neue"/>
              </a:rPr>
              <a:t>Gary T. </a:t>
            </a:r>
            <a:br>
              <a:rPr lang="en-US" sz="900" b="1" spc="-40" dirty="0">
                <a:solidFill>
                  <a:srgbClr val="FF0046"/>
                </a:solidFill>
                <a:latin typeface="Arial" panose="020B0604020202020204" pitchFamily="34" charset="0"/>
                <a:ea typeface="Helvetica Neue"/>
                <a:cs typeface="Arial" panose="020B0604020202020204" pitchFamily="34" charset="0"/>
                <a:sym typeface="Helvetica Neue"/>
              </a:rPr>
            </a:br>
            <a:r>
              <a:rPr lang="en-US" sz="900" spc="-40" dirty="0">
                <a:solidFill>
                  <a:srgbClr val="FF0046"/>
                </a:solidFill>
                <a:latin typeface="Arial" panose="020B0604020202020204" pitchFamily="34" charset="0"/>
                <a:ea typeface="Helvetica Neue"/>
                <a:cs typeface="Arial" panose="020B0604020202020204" pitchFamily="34" charset="0"/>
                <a:sym typeface="Helvetica Neue"/>
              </a:rPr>
              <a:t>Area Manager in UK</a:t>
            </a:r>
          </a:p>
        </p:txBody>
      </p:sp>
      <p:sp>
        <p:nvSpPr>
          <p:cNvPr id="16" name="Google Shape;673;g125847d9e51_0_66">
            <a:extLst>
              <a:ext uri="{FF2B5EF4-FFF2-40B4-BE49-F238E27FC236}">
                <a16:creationId xmlns:a16="http://schemas.microsoft.com/office/drawing/2014/main" id="{29DE11B5-69F2-FEA8-D80C-124C87A5BA91}"/>
              </a:ext>
            </a:extLst>
          </p:cNvPr>
          <p:cNvSpPr txBox="1"/>
          <p:nvPr/>
        </p:nvSpPr>
        <p:spPr>
          <a:xfrm>
            <a:off x="3925450" y="5115908"/>
            <a:ext cx="2112851" cy="1092577"/>
          </a:xfrm>
          <a:prstGeom prst="rect">
            <a:avLst/>
          </a:prstGeom>
          <a:noFill/>
          <a:ln>
            <a:noFill/>
          </a:ln>
        </p:spPr>
        <p:txBody>
          <a:bodyPr spcFirstLastPara="1" wrap="square" lIns="91425" tIns="91425" rIns="91425" bIns="91425" anchor="t" anchorCtr="0">
            <a:spAutoFit/>
          </a:bodyPr>
          <a:lstStyle/>
          <a:p>
            <a:pPr>
              <a:lnSpc>
                <a:spcPct val="90000"/>
              </a:lnSpc>
            </a:pP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a:t>
            </a:r>
            <a:r>
              <a:rPr lang="en-US" sz="1400" b="1" spc="-80" dirty="0" err="1">
                <a:solidFill>
                  <a:srgbClr val="0F0F28"/>
                </a:solidFill>
                <a:latin typeface="Arial" panose="020B0604020202020204" pitchFamily="34" charset="0"/>
                <a:ea typeface="Helvetica Neue"/>
                <a:cs typeface="Arial" panose="020B0604020202020204" pitchFamily="34" charset="0"/>
                <a:sym typeface="Helvetica Neue"/>
              </a:rPr>
              <a:t>Rotageek</a:t>
            </a: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 is a huge win for employees!”</a:t>
            </a:r>
          </a:p>
          <a:p>
            <a:pPr>
              <a:lnSpc>
                <a:spcPct val="90000"/>
              </a:lnSpc>
              <a:spcBef>
                <a:spcPts val="600"/>
              </a:spcBef>
            </a:pPr>
            <a:r>
              <a:rPr lang="en-US" sz="900" b="1" spc="-40" dirty="0">
                <a:solidFill>
                  <a:srgbClr val="FF0046"/>
                </a:solidFill>
                <a:latin typeface="Arial" panose="020B0604020202020204" pitchFamily="34" charset="0"/>
                <a:ea typeface="Helvetica Neue"/>
                <a:cs typeface="Arial" panose="020B0604020202020204" pitchFamily="34" charset="0"/>
                <a:sym typeface="Helvetica Neue"/>
              </a:rPr>
              <a:t>Rebecca G.</a:t>
            </a:r>
            <a:br>
              <a:rPr lang="en-US" sz="900" b="1" spc="-40" dirty="0">
                <a:solidFill>
                  <a:srgbClr val="FF0046"/>
                </a:solidFill>
                <a:latin typeface="Arial" panose="020B0604020202020204" pitchFamily="34" charset="0"/>
                <a:ea typeface="Helvetica Neue"/>
                <a:cs typeface="Arial" panose="020B0604020202020204" pitchFamily="34" charset="0"/>
                <a:sym typeface="Helvetica Neue"/>
              </a:rPr>
            </a:br>
            <a:r>
              <a:rPr lang="en-US" sz="900" spc="-40" dirty="0">
                <a:solidFill>
                  <a:srgbClr val="FF0046"/>
                </a:solidFill>
                <a:latin typeface="Arial" panose="020B0604020202020204" pitchFamily="34" charset="0"/>
                <a:ea typeface="Helvetica Neue"/>
                <a:cs typeface="Arial" panose="020B0604020202020204" pitchFamily="34" charset="0"/>
                <a:sym typeface="Helvetica Neue"/>
              </a:rPr>
              <a:t>Store Manager in UK</a:t>
            </a:r>
          </a:p>
          <a:p>
            <a:pPr>
              <a:lnSpc>
                <a:spcPct val="90000"/>
              </a:lnSpc>
            </a:pPr>
            <a:endParaRPr lang="en-US" sz="1400" b="1" spc="-80" dirty="0">
              <a:solidFill>
                <a:srgbClr val="0F0F28"/>
              </a:solidFill>
              <a:latin typeface="Arial" panose="020B0604020202020204" pitchFamily="34" charset="0"/>
              <a:ea typeface="Helvetica Neue"/>
              <a:cs typeface="Arial" panose="020B0604020202020204" pitchFamily="34" charset="0"/>
              <a:sym typeface="Helvetica Neue"/>
            </a:endParaRPr>
          </a:p>
        </p:txBody>
      </p:sp>
      <p:sp>
        <p:nvSpPr>
          <p:cNvPr id="17" name="Google Shape;673;g125847d9e51_0_66">
            <a:extLst>
              <a:ext uri="{FF2B5EF4-FFF2-40B4-BE49-F238E27FC236}">
                <a16:creationId xmlns:a16="http://schemas.microsoft.com/office/drawing/2014/main" id="{40B40109-BA38-D8E9-6E4C-EE0E7138F75A}"/>
              </a:ext>
            </a:extLst>
          </p:cNvPr>
          <p:cNvSpPr txBox="1"/>
          <p:nvPr/>
        </p:nvSpPr>
        <p:spPr>
          <a:xfrm>
            <a:off x="529104" y="5115908"/>
            <a:ext cx="2558905" cy="967927"/>
          </a:xfrm>
          <a:prstGeom prst="rect">
            <a:avLst/>
          </a:prstGeom>
          <a:noFill/>
          <a:ln>
            <a:noFill/>
          </a:ln>
        </p:spPr>
        <p:txBody>
          <a:bodyPr spcFirstLastPara="1" wrap="square" lIns="91425" tIns="91425" rIns="91425" bIns="91425" anchor="t" anchorCtr="0">
            <a:spAutoFit/>
          </a:bodyPr>
          <a:lstStyle/>
          <a:p>
            <a:pPr>
              <a:lnSpc>
                <a:spcPct val="90000"/>
              </a:lnSpc>
            </a:pP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“I couldn't imagine my working week without </a:t>
            </a:r>
            <a:r>
              <a:rPr lang="en-US" sz="1400" b="1" spc="-80" dirty="0" err="1">
                <a:solidFill>
                  <a:srgbClr val="0F0F28"/>
                </a:solidFill>
                <a:latin typeface="Arial" panose="020B0604020202020204" pitchFamily="34" charset="0"/>
                <a:ea typeface="Helvetica Neue"/>
                <a:cs typeface="Arial" panose="020B0604020202020204" pitchFamily="34" charset="0"/>
                <a:sym typeface="Helvetica Neue"/>
              </a:rPr>
              <a:t>Rotageek</a:t>
            </a:r>
            <a:r>
              <a:rPr lang="en-US" sz="1400" b="1" spc="-80" dirty="0">
                <a:solidFill>
                  <a:srgbClr val="0F0F28"/>
                </a:solidFill>
                <a:latin typeface="Arial" panose="020B0604020202020204" pitchFamily="34" charset="0"/>
                <a:ea typeface="Helvetica Neue"/>
                <a:cs typeface="Arial" panose="020B0604020202020204" pitchFamily="34" charset="0"/>
                <a:sym typeface="Helvetica Neue"/>
              </a:rPr>
              <a:t>.”</a:t>
            </a:r>
          </a:p>
          <a:p>
            <a:pPr>
              <a:lnSpc>
                <a:spcPct val="90000"/>
              </a:lnSpc>
              <a:spcBef>
                <a:spcPts val="600"/>
              </a:spcBef>
            </a:pPr>
            <a:r>
              <a:rPr lang="en-US" sz="900" b="1" spc="-40" dirty="0">
                <a:solidFill>
                  <a:srgbClr val="FF0046"/>
                </a:solidFill>
                <a:latin typeface="Arial" panose="020B0604020202020204" pitchFamily="34" charset="0"/>
                <a:ea typeface="Helvetica Neue"/>
                <a:cs typeface="Arial" panose="020B0604020202020204" pitchFamily="34" charset="0"/>
                <a:sym typeface="Helvetica Neue"/>
              </a:rPr>
              <a:t>Phil J. </a:t>
            </a:r>
            <a:r>
              <a:rPr lang="en-US" sz="900" spc="-40" dirty="0">
                <a:solidFill>
                  <a:srgbClr val="FF0046"/>
                </a:solidFill>
                <a:latin typeface="Arial" panose="020B0604020202020204" pitchFamily="34" charset="0"/>
                <a:ea typeface="Helvetica Neue"/>
                <a:cs typeface="Arial" panose="020B0604020202020204" pitchFamily="34" charset="0"/>
                <a:sym typeface="Helvetica Neue"/>
              </a:rPr>
              <a:t>Store Leader in UK</a:t>
            </a:r>
          </a:p>
          <a:p>
            <a:pPr>
              <a:lnSpc>
                <a:spcPct val="90000"/>
              </a:lnSpc>
            </a:pPr>
            <a:endParaRPr lang="en-US" sz="1400" b="1" spc="-80" dirty="0">
              <a:solidFill>
                <a:srgbClr val="0F0F28"/>
              </a:solidFill>
              <a:latin typeface="Arial" panose="020B0604020202020204" pitchFamily="34" charset="0"/>
              <a:ea typeface="Helvetica Neue"/>
              <a:cs typeface="Arial" panose="020B0604020202020204" pitchFamily="34" charset="0"/>
              <a:sym typeface="Helvetica Neue"/>
            </a:endParaRPr>
          </a:p>
        </p:txBody>
      </p:sp>
      <p:grpSp>
        <p:nvGrpSpPr>
          <p:cNvPr id="3" name="Group 2">
            <a:extLst>
              <a:ext uri="{FF2B5EF4-FFF2-40B4-BE49-F238E27FC236}">
                <a16:creationId xmlns:a16="http://schemas.microsoft.com/office/drawing/2014/main" id="{1A2FB31B-9343-1774-A92A-D8134B9ADA42}"/>
              </a:ext>
            </a:extLst>
          </p:cNvPr>
          <p:cNvGrpSpPr/>
          <p:nvPr/>
        </p:nvGrpSpPr>
        <p:grpSpPr>
          <a:xfrm>
            <a:off x="7246165" y="2697139"/>
            <a:ext cx="1353993" cy="613008"/>
            <a:chOff x="8784306" y="2712304"/>
            <a:chExt cx="1353993" cy="613008"/>
          </a:xfrm>
        </p:grpSpPr>
        <p:pic>
          <p:nvPicPr>
            <p:cNvPr id="19" name="Picture 18">
              <a:extLst>
                <a:ext uri="{FF2B5EF4-FFF2-40B4-BE49-F238E27FC236}">
                  <a16:creationId xmlns:a16="http://schemas.microsoft.com/office/drawing/2014/main" id="{08890BB8-E621-90F1-7D51-5D14237B3FF9}"/>
                </a:ext>
              </a:extLst>
            </p:cNvPr>
            <p:cNvPicPr>
              <a:picLocks noChangeAspect="1"/>
            </p:cNvPicPr>
            <p:nvPr/>
          </p:nvPicPr>
          <p:blipFill rotWithShape="1">
            <a:blip r:embed="rId10"/>
            <a:srcRect t="67927" r="4600" b="-2757"/>
            <a:stretch/>
          </p:blipFill>
          <p:spPr>
            <a:xfrm>
              <a:off x="8784306" y="3088584"/>
              <a:ext cx="1353993" cy="236728"/>
            </a:xfrm>
            <a:prstGeom prst="rect">
              <a:avLst/>
            </a:prstGeom>
          </p:spPr>
        </p:pic>
        <p:pic>
          <p:nvPicPr>
            <p:cNvPr id="3074" name="Picture 2" descr="Play Store - Free logo icons">
              <a:extLst>
                <a:ext uri="{FF2B5EF4-FFF2-40B4-BE49-F238E27FC236}">
                  <a16:creationId xmlns:a16="http://schemas.microsoft.com/office/drawing/2014/main" id="{8C8E418A-4A96-F0BA-9334-8289B34B29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11493" y="2712304"/>
              <a:ext cx="316570" cy="3165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807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3" name="Title 2">
            <a:extLst>
              <a:ext uri="{FF2B5EF4-FFF2-40B4-BE49-F238E27FC236}">
                <a16:creationId xmlns:a16="http://schemas.microsoft.com/office/drawing/2014/main" id="{6CB10627-0264-7503-5CC6-8D2ED5D62B8A}"/>
              </a:ext>
            </a:extLst>
          </p:cNvPr>
          <p:cNvSpPr>
            <a:spLocks noGrp="1"/>
          </p:cNvSpPr>
          <p:nvPr>
            <p:ph type="title"/>
          </p:nvPr>
        </p:nvSpPr>
        <p:spPr>
          <a:xfrm>
            <a:off x="913073" y="3190825"/>
            <a:ext cx="4262177" cy="873176"/>
          </a:xfrm>
        </p:spPr>
        <p:txBody>
          <a:bodyPr anchor="t">
            <a:normAutofit/>
          </a:bodyPr>
          <a:lstStyle/>
          <a:p>
            <a:r>
              <a:rPr lang="en-GB" sz="5400" dirty="0"/>
              <a:t>Case Studies.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1" name="Google Shape;671;g125847d9e51_0_66"/>
          <p:cNvSpPr txBox="1"/>
          <p:nvPr/>
        </p:nvSpPr>
        <p:spPr>
          <a:xfrm>
            <a:off x="799711" y="2482849"/>
            <a:ext cx="4598784" cy="302054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spc="-150" dirty="0">
                <a:solidFill>
                  <a:srgbClr val="FF0046"/>
                </a:solidFill>
                <a:latin typeface="Arial" panose="020B0604020202020204" pitchFamily="34" charset="0"/>
                <a:ea typeface="Helvetica Neue"/>
                <a:cs typeface="Arial" panose="020B0604020202020204" pitchFamily="34" charset="0"/>
                <a:sym typeface="Helvetica Neue"/>
              </a:rPr>
              <a:t>The Challenge</a:t>
            </a:r>
            <a:endParaRPr b="1" spc="-150" dirty="0">
              <a:solidFill>
                <a:srgbClr val="FF0046"/>
              </a:solidFill>
              <a:latin typeface="Arial" panose="020B0604020202020204" pitchFamily="34" charset="0"/>
              <a:ea typeface="Helvetica Neue"/>
              <a:cs typeface="Arial" panose="020B0604020202020204" pitchFamily="34" charset="0"/>
              <a:sym typeface="Helvetica Neue"/>
            </a:endParaRPr>
          </a:p>
          <a:p>
            <a:pPr marL="313055" indent="-241935">
              <a:spcBef>
                <a:spcPts val="1000"/>
              </a:spcBef>
              <a:spcAft>
                <a:spcPts val="600"/>
              </a:spcAft>
              <a:buClr>
                <a:srgbClr val="211656"/>
              </a:buClr>
              <a:buSzPts val="1350"/>
              <a:buFont typeface="Arial" panose="020B0604020202020204" pitchFamily="34" charset="0"/>
              <a:buChar char="•"/>
            </a:pPr>
            <a:r>
              <a:rPr lang="en-US" sz="1350" dirty="0">
                <a:solidFill>
                  <a:srgbClr val="0F0F28"/>
                </a:solidFill>
                <a:latin typeface="Arial"/>
                <a:ea typeface="Helvetica Neue"/>
                <a:cs typeface="Arial"/>
                <a:sym typeface="Helvetica Neue"/>
              </a:rPr>
              <a:t>Used multiple spreadsheets to schedule their workforce, relying on phone calls, email and Facebook to keep their staff updated </a:t>
            </a:r>
            <a:endParaRPr sz="1350" dirty="0">
              <a:solidFill>
                <a:srgbClr val="0F0F28"/>
              </a:solidFill>
              <a:latin typeface="Arial" panose="020B0604020202020204" pitchFamily="34" charset="0"/>
              <a:ea typeface="Helvetica Neue"/>
              <a:cs typeface="Arial" panose="020B0604020202020204" pitchFamily="34" charset="0"/>
            </a:endParaRPr>
          </a:p>
          <a:p>
            <a:pPr marL="313055" lvl="0" indent="-241935" algn="l" rtl="0">
              <a:spcBef>
                <a:spcPts val="0"/>
              </a:spcBef>
              <a:spcAft>
                <a:spcPts val="600"/>
              </a:spcAft>
              <a:buClr>
                <a:srgbClr val="211656"/>
              </a:buClr>
              <a:buSzPts val="1350"/>
              <a:buFont typeface="Arial" panose="020B0604020202020204" pitchFamily="34" charset="0"/>
              <a:buChar char="•"/>
            </a:pPr>
            <a:r>
              <a:rPr lang="en-US" sz="1350" dirty="0">
                <a:solidFill>
                  <a:srgbClr val="0F0F28"/>
                </a:solidFill>
                <a:latin typeface="Arial" panose="020B0604020202020204" pitchFamily="34" charset="0"/>
                <a:ea typeface="Helvetica Neue"/>
                <a:cs typeface="Arial" panose="020B0604020202020204" pitchFamily="34" charset="0"/>
                <a:sym typeface="Helvetica Neue"/>
              </a:rPr>
              <a:t>Scheduling was a manual, time-consuming process, vulnerable to human error, particularly during peak and seasonal periods</a:t>
            </a:r>
            <a:endParaRPr sz="1350" dirty="0">
              <a:solidFill>
                <a:srgbClr val="0F0F28"/>
              </a:solidFill>
              <a:latin typeface="Arial" panose="020B0604020202020204" pitchFamily="34" charset="0"/>
              <a:ea typeface="Helvetica Neue"/>
              <a:cs typeface="Arial" panose="020B0604020202020204" pitchFamily="34" charset="0"/>
            </a:endParaRPr>
          </a:p>
          <a:p>
            <a:pPr marL="313055" lvl="0" indent="-241935" algn="l" rtl="0">
              <a:spcBef>
                <a:spcPts val="0"/>
              </a:spcBef>
              <a:spcAft>
                <a:spcPts val="600"/>
              </a:spcAft>
              <a:buClr>
                <a:srgbClr val="211656"/>
              </a:buClr>
              <a:buSzPts val="1350"/>
              <a:buFont typeface="Arial" panose="020B0604020202020204" pitchFamily="34" charset="0"/>
              <a:buChar char="•"/>
            </a:pPr>
            <a:r>
              <a:rPr lang="en-US" sz="1350" dirty="0">
                <a:solidFill>
                  <a:srgbClr val="0F0F28"/>
                </a:solidFill>
                <a:latin typeface="Arial" panose="020B0604020202020204" pitchFamily="34" charset="0"/>
                <a:ea typeface="Helvetica Neue"/>
                <a:cs typeface="Arial" panose="020B0604020202020204" pitchFamily="34" charset="0"/>
                <a:sym typeface="Helvetica Neue"/>
              </a:rPr>
              <a:t>Used formulas to work out how many staff and with what skills sets were needed during operational hours</a:t>
            </a:r>
            <a:endParaRPr sz="1350" dirty="0">
              <a:solidFill>
                <a:srgbClr val="0F0F28"/>
              </a:solidFill>
              <a:latin typeface="Arial" panose="020B0604020202020204" pitchFamily="34" charset="0"/>
              <a:ea typeface="Helvetica Neue"/>
              <a:cs typeface="Arial" panose="020B0604020202020204" pitchFamily="34" charset="0"/>
            </a:endParaRPr>
          </a:p>
          <a:p>
            <a:pPr marL="313055" lvl="0" indent="-241935" algn="l" rtl="0">
              <a:spcBef>
                <a:spcPts val="0"/>
              </a:spcBef>
              <a:spcAft>
                <a:spcPts val="600"/>
              </a:spcAft>
              <a:buClr>
                <a:srgbClr val="211656"/>
              </a:buClr>
              <a:buSzPts val="1350"/>
              <a:buFont typeface="Arial" panose="020B0604020202020204" pitchFamily="34" charset="0"/>
              <a:buChar char="•"/>
            </a:pPr>
            <a:r>
              <a:rPr lang="en-US" sz="1350" dirty="0">
                <a:solidFill>
                  <a:srgbClr val="0F0F28"/>
                </a:solidFill>
                <a:latin typeface="Arial"/>
                <a:ea typeface="Helvetica Neue"/>
                <a:cs typeface="Arial"/>
                <a:sym typeface="Helvetica Neue"/>
              </a:rPr>
              <a:t>Laborious paper-based processes to arrange and view shift swaps and holiday</a:t>
            </a:r>
            <a:endParaRPr sz="1350" dirty="0">
              <a:solidFill>
                <a:srgbClr val="0F0F28"/>
              </a:solidFill>
              <a:latin typeface="Arial"/>
              <a:ea typeface="Helvetica Neue"/>
              <a:cs typeface="Arial"/>
            </a:endParaRP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799711" y="696862"/>
            <a:ext cx="4668083" cy="1325563"/>
          </a:xfrm>
        </p:spPr>
        <p:txBody>
          <a:bodyPr anchor="t">
            <a:noAutofit/>
          </a:bodyPr>
          <a:lstStyle/>
          <a:p>
            <a:r>
              <a:rPr lang="en-GB" sz="4000" dirty="0">
                <a:latin typeface="Arial"/>
                <a:cs typeface="Arial"/>
              </a:rPr>
              <a:t>Merlin</a:t>
            </a:r>
          </a:p>
        </p:txBody>
      </p:sp>
      <p:pic>
        <p:nvPicPr>
          <p:cNvPr id="4" name="Picture 3" descr="A picture containing sky, outdoor, bridge, water&#10;&#10;Description automatically generated">
            <a:extLst>
              <a:ext uri="{FF2B5EF4-FFF2-40B4-BE49-F238E27FC236}">
                <a16:creationId xmlns:a16="http://schemas.microsoft.com/office/drawing/2014/main" id="{A84257E8-E13B-310B-7293-CE60362C35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0884" y="696862"/>
            <a:ext cx="5641116" cy="4498775"/>
          </a:xfrm>
          <a:prstGeom prst="rect">
            <a:avLst/>
          </a:prstGeom>
        </p:spPr>
      </p:pic>
      <p:pic>
        <p:nvPicPr>
          <p:cNvPr id="6" name="Picture 5" descr="Logo, company name&#10;&#10;Description automatically generated">
            <a:extLst>
              <a:ext uri="{FF2B5EF4-FFF2-40B4-BE49-F238E27FC236}">
                <a16:creationId xmlns:a16="http://schemas.microsoft.com/office/drawing/2014/main" id="{D28985EA-163D-7AC5-F892-53CE7A2332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1442" y="4184095"/>
            <a:ext cx="2925936" cy="2925936"/>
          </a:xfrm>
          <a:prstGeom prst="rect">
            <a:avLst/>
          </a:prstGeom>
        </p:spPr>
      </p:pic>
      <p:pic>
        <p:nvPicPr>
          <p:cNvPr id="12" name="Picture 11" descr="A picture containing circle&#10;&#10;Description automatically generated">
            <a:extLst>
              <a:ext uri="{FF2B5EF4-FFF2-40B4-BE49-F238E27FC236}">
                <a16:creationId xmlns:a16="http://schemas.microsoft.com/office/drawing/2014/main" id="{CE331672-2DCB-426D-D0B9-266A35D38A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0" t="-1" b="-372"/>
          <a:stretch/>
        </p:blipFill>
        <p:spPr>
          <a:xfrm rot="16200000">
            <a:off x="4654550" y="719240"/>
            <a:ext cx="4965704" cy="3527218"/>
          </a:xfrm>
          <a:prstGeom prst="rect">
            <a:avLst/>
          </a:prstGeom>
        </p:spPr>
      </p:pic>
      <p:sp>
        <p:nvSpPr>
          <p:cNvPr id="10" name="Google Shape;671;g125847d9e51_0_66">
            <a:extLst>
              <a:ext uri="{FF2B5EF4-FFF2-40B4-BE49-F238E27FC236}">
                <a16:creationId xmlns:a16="http://schemas.microsoft.com/office/drawing/2014/main" id="{E076D27C-5B61-54D4-8F6B-E00AC8978C4D}"/>
              </a:ext>
            </a:extLst>
          </p:cNvPr>
          <p:cNvSpPr txBox="1"/>
          <p:nvPr/>
        </p:nvSpPr>
        <p:spPr>
          <a:xfrm>
            <a:off x="799711" y="1452284"/>
            <a:ext cx="4598784"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b="1" spc="-150" dirty="0">
                <a:solidFill>
                  <a:srgbClr val="0F0F28"/>
                </a:solidFill>
                <a:latin typeface="Arial" panose="020B0604020202020204" pitchFamily="34" charset="0"/>
                <a:ea typeface="Helvetica Neue"/>
                <a:cs typeface="Arial" panose="020B0604020202020204" pitchFamily="34" charset="0"/>
                <a:sym typeface="Helvetica Neue"/>
              </a:rPr>
              <a:t>2000+ employees </a:t>
            </a:r>
          </a:p>
          <a:p>
            <a:pPr marL="0" lvl="0" indent="0" algn="l" rtl="0">
              <a:lnSpc>
                <a:spcPct val="115000"/>
              </a:lnSpc>
              <a:spcBef>
                <a:spcPts val="0"/>
              </a:spcBef>
              <a:spcAft>
                <a:spcPts val="0"/>
              </a:spcAft>
              <a:buNone/>
            </a:pPr>
            <a:r>
              <a:rPr lang="en-US" sz="1400" b="1" spc="-150" dirty="0">
                <a:solidFill>
                  <a:srgbClr val="0F0F28"/>
                </a:solidFill>
                <a:latin typeface="Arial" panose="020B0604020202020204" pitchFamily="34" charset="0"/>
                <a:ea typeface="Helvetica Neue"/>
                <a:cs typeface="Arial" panose="020B0604020202020204" pitchFamily="34" charset="0"/>
                <a:sym typeface="Helvetica Neue"/>
              </a:rPr>
              <a:t>Digital Scheduling | </a:t>
            </a:r>
            <a:r>
              <a:rPr lang="en-US" sz="1400" b="1" spc="-150" dirty="0" err="1">
                <a:solidFill>
                  <a:srgbClr val="0F0F28"/>
                </a:solidFill>
                <a:latin typeface="Arial" panose="020B0604020202020204" pitchFamily="34" charset="0"/>
                <a:ea typeface="Helvetica Neue"/>
                <a:cs typeface="Arial" panose="020B0604020202020204" pitchFamily="34" charset="0"/>
                <a:sym typeface="Helvetica Neue"/>
              </a:rPr>
              <a:t>Autoscheduling</a:t>
            </a:r>
            <a:r>
              <a:rPr lang="en-US" sz="1400" b="1" spc="-150" dirty="0">
                <a:solidFill>
                  <a:srgbClr val="0F0F28"/>
                </a:solidFill>
                <a:latin typeface="Arial" panose="020B0604020202020204" pitchFamily="34" charset="0"/>
                <a:ea typeface="Helvetica Neue"/>
                <a:cs typeface="Arial" panose="020B0604020202020204" pitchFamily="34" charset="0"/>
                <a:sym typeface="Helvetica Neue"/>
              </a:rPr>
              <a:t> | Leave &amp; Absence | Time &amp; Attendance | Mobile App</a:t>
            </a:r>
            <a:endParaRPr sz="1400" b="1" spc="-150" dirty="0">
              <a:solidFill>
                <a:srgbClr val="0F0F28"/>
              </a:solidFill>
              <a:latin typeface="Arial" panose="020B0604020202020204" pitchFamily="34" charset="0"/>
              <a:ea typeface="Helvetica Neue"/>
              <a:cs typeface="Arial" panose="020B0604020202020204" pitchFamily="34" charset="0"/>
              <a:sym typeface="Helvetica Neue"/>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10" name="Picture 9" descr="A person wearing a hat&#10;&#10;Description automatically generated with medium confidence">
            <a:extLst>
              <a:ext uri="{FF2B5EF4-FFF2-40B4-BE49-F238E27FC236}">
                <a16:creationId xmlns:a16="http://schemas.microsoft.com/office/drawing/2014/main" id="{C18AFC96-386A-1963-0403-F36112F05E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49056" y="0"/>
            <a:ext cx="2285747" cy="2538374"/>
          </a:xfrm>
          <a:prstGeom prst="rect">
            <a:avLst/>
          </a:prstGeom>
        </p:spPr>
      </p:pic>
      <p:sp>
        <p:nvSpPr>
          <p:cNvPr id="673" name="Google Shape;673;g125847d9e51_0_66"/>
          <p:cNvSpPr txBox="1"/>
          <p:nvPr/>
        </p:nvSpPr>
        <p:spPr>
          <a:xfrm>
            <a:off x="6819900" y="2230353"/>
            <a:ext cx="4663503" cy="3210977"/>
          </a:xfrm>
          <a:prstGeom prst="rect">
            <a:avLst/>
          </a:prstGeom>
          <a:noFill/>
          <a:ln>
            <a:noFill/>
          </a:ln>
        </p:spPr>
        <p:txBody>
          <a:bodyPr spcFirstLastPara="1" wrap="square" lIns="91425" tIns="91425" rIns="91425" bIns="91425" anchor="t" anchorCtr="0">
            <a:spAutoFit/>
          </a:bodyPr>
          <a:lstStyle/>
          <a:p>
            <a:pPr marL="0" lvl="0" indent="0" rtl="0">
              <a:lnSpc>
                <a:spcPct val="90000"/>
              </a:lnSpc>
              <a:spcBef>
                <a:spcPts val="0"/>
              </a:spcBef>
              <a:spcAft>
                <a:spcPts val="0"/>
              </a:spcAft>
              <a:buNone/>
            </a:pPr>
            <a:r>
              <a:rPr lang="en-US" sz="2400" b="1" spc="-150">
                <a:solidFill>
                  <a:srgbClr val="FF0046"/>
                </a:solidFill>
                <a:latin typeface="Arial" panose="020B0604020202020204" pitchFamily="34" charset="0"/>
                <a:ea typeface="Helvetica Neue"/>
                <a:cs typeface="Arial" panose="020B0604020202020204" pitchFamily="34" charset="0"/>
                <a:sym typeface="Helvetica Neue"/>
              </a:rPr>
              <a:t>“</a:t>
            </a:r>
            <a:r>
              <a:rPr lang="en-US" sz="2400" b="1" spc="-150" err="1">
                <a:solidFill>
                  <a:srgbClr val="FF0046"/>
                </a:solidFill>
                <a:latin typeface="Arial" panose="020B0604020202020204" pitchFamily="34" charset="0"/>
                <a:ea typeface="Helvetica Neue"/>
                <a:cs typeface="Arial" panose="020B0604020202020204" pitchFamily="34" charset="0"/>
                <a:sym typeface="Helvetica Neue"/>
              </a:rPr>
              <a:t>Rotageek</a:t>
            </a:r>
            <a:r>
              <a:rPr lang="en-US" sz="2400" b="1" spc="-150">
                <a:solidFill>
                  <a:srgbClr val="FF0046"/>
                </a:solidFill>
                <a:latin typeface="Arial" panose="020B0604020202020204" pitchFamily="34" charset="0"/>
                <a:ea typeface="Helvetica Neue"/>
                <a:cs typeface="Arial" panose="020B0604020202020204" pitchFamily="34" charset="0"/>
                <a:sym typeface="Helvetica Neue"/>
              </a:rPr>
              <a:t> has definitely helped to make sure we have the right people in the right place at the right time. It's freed up so much time so we're able to spend more time on tills, with customers and have one-to-one time with our teams instead of one-to-one time with the </a:t>
            </a:r>
            <a:r>
              <a:rPr lang="en-US" sz="2400" b="1" spc="-150" err="1">
                <a:solidFill>
                  <a:srgbClr val="FF0046"/>
                </a:solidFill>
                <a:latin typeface="Arial" panose="020B0604020202020204" pitchFamily="34" charset="0"/>
                <a:ea typeface="Helvetica Neue"/>
                <a:cs typeface="Arial" panose="020B0604020202020204" pitchFamily="34" charset="0"/>
                <a:sym typeface="Helvetica Neue"/>
              </a:rPr>
              <a:t>rota</a:t>
            </a:r>
            <a:r>
              <a:rPr lang="en-US" sz="2400" b="1" spc="-150">
                <a:solidFill>
                  <a:srgbClr val="FF0046"/>
                </a:solidFill>
                <a:latin typeface="Arial" panose="020B0604020202020204" pitchFamily="34" charset="0"/>
                <a:ea typeface="Helvetica Neue"/>
                <a:cs typeface="Arial" panose="020B0604020202020204" pitchFamily="34" charset="0"/>
                <a:sym typeface="Helvetica Neue"/>
              </a:rPr>
              <a:t>.”</a:t>
            </a:r>
            <a:endParaRPr sz="750" b="1" spc="-150">
              <a:solidFill>
                <a:schemeClr val="dk1"/>
              </a:solidFill>
              <a:latin typeface="Arial" panose="020B0604020202020204" pitchFamily="34" charset="0"/>
              <a:ea typeface="Helvetica Neue"/>
              <a:cs typeface="Arial" panose="020B0604020202020204" pitchFamily="34" charset="0"/>
              <a:sym typeface="Helvetica Neue"/>
            </a:endParaRPr>
          </a:p>
          <a:p>
            <a:pPr marL="0" lvl="0" indent="0" algn="ctr" rtl="0">
              <a:lnSpc>
                <a:spcPct val="115000"/>
              </a:lnSpc>
              <a:spcBef>
                <a:spcPts val="1000"/>
              </a:spcBef>
              <a:spcAft>
                <a:spcPts val="0"/>
              </a:spcAft>
              <a:buNone/>
            </a:pPr>
            <a:endParaRPr sz="1350">
              <a:solidFill>
                <a:schemeClr val="dk1"/>
              </a:solidFill>
              <a:latin typeface="Helvetica Neue"/>
              <a:ea typeface="Helvetica Neue"/>
              <a:cs typeface="Helvetica Neue"/>
              <a:sym typeface="Helvetica Neue"/>
            </a:endParaRPr>
          </a:p>
        </p:txBody>
      </p:sp>
      <p:pic>
        <p:nvPicPr>
          <p:cNvPr id="6" name="Picture 5" descr="A picture containing sky, outdoor, bridge, water&#10;&#10;Description automatically generated">
            <a:extLst>
              <a:ext uri="{FF2B5EF4-FFF2-40B4-BE49-F238E27FC236}">
                <a16:creationId xmlns:a16="http://schemas.microsoft.com/office/drawing/2014/main" id="{FA2550D0-4080-2FE7-4A38-3503561223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189" y="694451"/>
            <a:ext cx="2489200" cy="4498775"/>
          </a:xfrm>
          <a:prstGeom prst="rect">
            <a:avLst/>
          </a:prstGeom>
        </p:spPr>
      </p:pic>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3020316" y="846851"/>
            <a:ext cx="7772400" cy="715250"/>
          </a:xfrm>
        </p:spPr>
        <p:txBody>
          <a:bodyPr anchor="t">
            <a:noAutofit/>
          </a:bodyPr>
          <a:lstStyle/>
          <a:p>
            <a:r>
              <a:rPr lang="en-GB" sz="4000">
                <a:latin typeface="Arial"/>
                <a:cs typeface="Arial"/>
              </a:rPr>
              <a:t>Merlin</a:t>
            </a:r>
          </a:p>
        </p:txBody>
      </p:sp>
      <p:sp>
        <p:nvSpPr>
          <p:cNvPr id="7" name="Google Shape;671;g125847d9e51_0_66">
            <a:extLst>
              <a:ext uri="{FF2B5EF4-FFF2-40B4-BE49-F238E27FC236}">
                <a16:creationId xmlns:a16="http://schemas.microsoft.com/office/drawing/2014/main" id="{D1578310-7AB0-4CEE-2FC9-3B120062C610}"/>
              </a:ext>
            </a:extLst>
          </p:cNvPr>
          <p:cNvSpPr txBox="1"/>
          <p:nvPr/>
        </p:nvSpPr>
        <p:spPr>
          <a:xfrm>
            <a:off x="3020315" y="1832167"/>
            <a:ext cx="3469261" cy="340141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spc="-150" dirty="0">
                <a:solidFill>
                  <a:srgbClr val="FF0046"/>
                </a:solidFill>
                <a:latin typeface="Arial" panose="020B0604020202020204" pitchFamily="34" charset="0"/>
                <a:ea typeface="Helvetica Neue"/>
                <a:cs typeface="Arial" panose="020B0604020202020204" pitchFamily="34" charset="0"/>
                <a:sym typeface="Helvetica Neue"/>
              </a:rPr>
              <a:t>The Results</a:t>
            </a:r>
            <a:endParaRPr b="1" spc="-150" dirty="0">
              <a:solidFill>
                <a:srgbClr val="FF0046"/>
              </a:solidFill>
              <a:latin typeface="Arial" panose="020B0604020202020204" pitchFamily="34" charset="0"/>
              <a:ea typeface="Helvetica Neue"/>
              <a:cs typeface="Arial" panose="020B0604020202020204" pitchFamily="34" charset="0"/>
              <a:sym typeface="Helvetica Neue"/>
            </a:endParaRPr>
          </a:p>
          <a:p>
            <a:pPr marL="313055" lvl="0" indent="-241935">
              <a:spcBef>
                <a:spcPts val="1000"/>
              </a:spcBef>
              <a:spcAft>
                <a:spcPts val="600"/>
              </a:spcAft>
              <a:buClr>
                <a:srgbClr val="211656"/>
              </a:buClr>
              <a:buSzPts val="1350"/>
              <a:buFont typeface="Arial" panose="020B0604020202020204" pitchFamily="34" charset="0"/>
              <a:buChar char="•"/>
            </a:pPr>
            <a:r>
              <a:rPr lang="en-US" sz="1350" dirty="0">
                <a:solidFill>
                  <a:srgbClr val="0F0F28"/>
                </a:solidFill>
                <a:latin typeface="Arial" panose="020B0604020202020204" pitchFamily="34" charset="0"/>
                <a:ea typeface="Helvetica Neue"/>
                <a:cs typeface="Arial" panose="020B0604020202020204" pitchFamily="34" charset="0"/>
                <a:sym typeface="Helvetica Neue"/>
              </a:rPr>
              <a:t>Using </a:t>
            </a:r>
            <a:r>
              <a:rPr lang="en-US" sz="1350" dirty="0" err="1">
                <a:solidFill>
                  <a:srgbClr val="0F0F28"/>
                </a:solidFill>
                <a:latin typeface="Arial" panose="020B0604020202020204" pitchFamily="34" charset="0"/>
                <a:ea typeface="Helvetica Neue"/>
                <a:cs typeface="Arial" panose="020B0604020202020204" pitchFamily="34" charset="0"/>
                <a:sym typeface="Helvetica Neue"/>
              </a:rPr>
              <a:t>Autoscheduler</a:t>
            </a:r>
            <a:r>
              <a:rPr lang="en-US" sz="1350" dirty="0">
                <a:solidFill>
                  <a:srgbClr val="0F0F28"/>
                </a:solidFill>
                <a:latin typeface="Arial" panose="020B0604020202020204" pitchFamily="34" charset="0"/>
                <a:ea typeface="Helvetica Neue"/>
                <a:cs typeface="Arial" panose="020B0604020202020204" pitchFamily="34" charset="0"/>
                <a:sym typeface="Helvetica Neue"/>
              </a:rPr>
              <a:t> to create </a:t>
            </a:r>
            <a:r>
              <a:rPr lang="en-US" sz="1350" dirty="0" err="1">
                <a:solidFill>
                  <a:srgbClr val="0F0F28"/>
                </a:solidFill>
                <a:latin typeface="Arial" panose="020B0604020202020204" pitchFamily="34" charset="0"/>
                <a:ea typeface="Helvetica Neue"/>
                <a:cs typeface="Arial" panose="020B0604020202020204" pitchFamily="34" charset="0"/>
                <a:sym typeface="Helvetica Neue"/>
              </a:rPr>
              <a:t>optimised</a:t>
            </a:r>
            <a:r>
              <a:rPr lang="en-US" sz="1350" dirty="0">
                <a:solidFill>
                  <a:srgbClr val="0F0F28"/>
                </a:solidFill>
                <a:latin typeface="Arial" panose="020B0604020202020204" pitchFamily="34" charset="0"/>
                <a:ea typeface="Helvetica Neue"/>
                <a:cs typeface="Arial" panose="020B0604020202020204" pitchFamily="34" charset="0"/>
                <a:sym typeface="Helvetica Neue"/>
              </a:rPr>
              <a:t> </a:t>
            </a:r>
            <a:r>
              <a:rPr lang="en-US" sz="1350" dirty="0" err="1">
                <a:solidFill>
                  <a:srgbClr val="0F0F28"/>
                </a:solidFill>
                <a:latin typeface="Arial" panose="020B0604020202020204" pitchFamily="34" charset="0"/>
                <a:ea typeface="Helvetica Neue"/>
                <a:cs typeface="Arial" panose="020B0604020202020204" pitchFamily="34" charset="0"/>
                <a:sym typeface="Helvetica Neue"/>
              </a:rPr>
              <a:t>rotas</a:t>
            </a:r>
            <a:r>
              <a:rPr lang="en-US" sz="1350" dirty="0">
                <a:solidFill>
                  <a:srgbClr val="0F0F28"/>
                </a:solidFill>
                <a:latin typeface="Arial" panose="020B0604020202020204" pitchFamily="34" charset="0"/>
                <a:ea typeface="Helvetica Neue"/>
                <a:cs typeface="Arial" panose="020B0604020202020204" pitchFamily="34" charset="0"/>
                <a:sym typeface="Helvetica Neue"/>
              </a:rPr>
              <a:t>, reducing time spent on this activity by a week a month </a:t>
            </a:r>
            <a:endParaRPr lang="en-US" sz="1350" dirty="0">
              <a:solidFill>
                <a:srgbClr val="0F0F28"/>
              </a:solidFill>
              <a:latin typeface="Arial" panose="020B0604020202020204" pitchFamily="34" charset="0"/>
              <a:ea typeface="Helvetica Neue"/>
              <a:cs typeface="Arial" panose="020B0604020202020204" pitchFamily="34" charset="0"/>
            </a:endParaRPr>
          </a:p>
          <a:p>
            <a:pPr marL="313055" lvl="0" indent="-241935">
              <a:spcBef>
                <a:spcPts val="1000"/>
              </a:spcBef>
              <a:spcAft>
                <a:spcPts val="600"/>
              </a:spcAft>
              <a:buClr>
                <a:srgbClr val="211656"/>
              </a:buClr>
              <a:buSzPts val="1350"/>
              <a:buFont typeface="Arial" panose="020B0604020202020204" pitchFamily="34" charset="0"/>
              <a:buChar char="•"/>
            </a:pPr>
            <a:r>
              <a:rPr lang="en-US" sz="1350" dirty="0" err="1">
                <a:solidFill>
                  <a:srgbClr val="0F0F28"/>
                </a:solidFill>
                <a:latin typeface="Arial" panose="020B0604020202020204" pitchFamily="34" charset="0"/>
                <a:ea typeface="Helvetica Neue"/>
                <a:cs typeface="Arial" panose="020B0604020202020204" pitchFamily="34" charset="0"/>
                <a:sym typeface="Helvetica Neue"/>
              </a:rPr>
              <a:t>Optimised</a:t>
            </a:r>
            <a:r>
              <a:rPr lang="en-US" sz="1350" dirty="0">
                <a:solidFill>
                  <a:srgbClr val="0F0F28"/>
                </a:solidFill>
                <a:latin typeface="Arial" panose="020B0604020202020204" pitchFamily="34" charset="0"/>
                <a:ea typeface="Helvetica Neue"/>
                <a:cs typeface="Arial" panose="020B0604020202020204" pitchFamily="34" charset="0"/>
                <a:sym typeface="Helvetica Neue"/>
              </a:rPr>
              <a:t>, compliant </a:t>
            </a:r>
            <a:r>
              <a:rPr lang="en-US" sz="1350" dirty="0" err="1">
                <a:solidFill>
                  <a:srgbClr val="0F0F28"/>
                </a:solidFill>
                <a:latin typeface="Arial" panose="020B0604020202020204" pitchFamily="34" charset="0"/>
                <a:ea typeface="Helvetica Neue"/>
                <a:cs typeface="Arial" panose="020B0604020202020204" pitchFamily="34" charset="0"/>
                <a:sym typeface="Helvetica Neue"/>
              </a:rPr>
              <a:t>rotas</a:t>
            </a:r>
            <a:r>
              <a:rPr lang="en-US" sz="1350" dirty="0">
                <a:solidFill>
                  <a:srgbClr val="0F0F28"/>
                </a:solidFill>
                <a:latin typeface="Arial" panose="020B0604020202020204" pitchFamily="34" charset="0"/>
                <a:ea typeface="Helvetica Neue"/>
                <a:cs typeface="Arial" panose="020B0604020202020204" pitchFamily="34" charset="0"/>
                <a:sym typeface="Helvetica Neue"/>
              </a:rPr>
              <a:t> built with the click of a button</a:t>
            </a:r>
            <a:endParaRPr lang="en-US" sz="1350" dirty="0">
              <a:solidFill>
                <a:srgbClr val="0F0F28"/>
              </a:solidFill>
              <a:latin typeface="Arial" panose="020B0604020202020204" pitchFamily="34" charset="0"/>
              <a:ea typeface="Helvetica Neue"/>
              <a:cs typeface="Arial" panose="020B0604020202020204" pitchFamily="34" charset="0"/>
            </a:endParaRPr>
          </a:p>
          <a:p>
            <a:pPr marL="313055" lvl="0" indent="-241935">
              <a:spcBef>
                <a:spcPts val="1000"/>
              </a:spcBef>
              <a:spcAft>
                <a:spcPts val="600"/>
              </a:spcAft>
              <a:buClr>
                <a:srgbClr val="211656"/>
              </a:buClr>
              <a:buSzPts val="1350"/>
              <a:buFont typeface="Arial" panose="020B0604020202020204" pitchFamily="34" charset="0"/>
              <a:buChar char="•"/>
            </a:pPr>
            <a:r>
              <a:rPr lang="en-US" sz="1350" dirty="0">
                <a:solidFill>
                  <a:srgbClr val="0F0F28"/>
                </a:solidFill>
                <a:latin typeface="Arial" panose="020B0604020202020204" pitchFamily="34" charset="0"/>
                <a:ea typeface="Helvetica Neue"/>
                <a:cs typeface="Arial" panose="020B0604020202020204" pitchFamily="34" charset="0"/>
                <a:sym typeface="Helvetica Neue"/>
              </a:rPr>
              <a:t>Transparent audit trails that provide a single source of truth</a:t>
            </a:r>
            <a:endParaRPr lang="en-US" sz="1350" dirty="0">
              <a:solidFill>
                <a:srgbClr val="0F0F28"/>
              </a:solidFill>
              <a:latin typeface="Arial" panose="020B0604020202020204" pitchFamily="34" charset="0"/>
              <a:ea typeface="Helvetica Neue"/>
              <a:cs typeface="Arial" panose="020B0604020202020204" pitchFamily="34" charset="0"/>
            </a:endParaRPr>
          </a:p>
          <a:p>
            <a:pPr marL="313055" indent="-241935">
              <a:spcBef>
                <a:spcPts val="1000"/>
              </a:spcBef>
              <a:spcAft>
                <a:spcPts val="600"/>
              </a:spcAft>
              <a:buClr>
                <a:srgbClr val="211656"/>
              </a:buClr>
              <a:buSzPts val="1350"/>
              <a:buFont typeface="Arial" panose="020B0604020202020204" pitchFamily="34" charset="0"/>
              <a:buChar char="•"/>
            </a:pPr>
            <a:r>
              <a:rPr lang="en-US" sz="1350" dirty="0">
                <a:solidFill>
                  <a:srgbClr val="0F0F28"/>
                </a:solidFill>
                <a:latin typeface="Arial"/>
                <a:ea typeface="Helvetica Neue"/>
                <a:cs typeface="Arial"/>
                <a:sym typeface="Helvetica Neue"/>
              </a:rPr>
              <a:t>Happy employees with more control over their schedules in the palms of their hands</a:t>
            </a:r>
            <a:endParaRPr lang="en-US" sz="1350" dirty="0">
              <a:solidFill>
                <a:srgbClr val="0F0F28"/>
              </a:solidFill>
              <a:latin typeface="Arial"/>
              <a:ea typeface="Helvetica Neue"/>
              <a:cs typeface="Arial"/>
            </a:endParaRPr>
          </a:p>
        </p:txBody>
      </p:sp>
      <p:sp>
        <p:nvSpPr>
          <p:cNvPr id="3" name="Rounded Rectangle 2">
            <a:extLst>
              <a:ext uri="{FF2B5EF4-FFF2-40B4-BE49-F238E27FC236}">
                <a16:creationId xmlns:a16="http://schemas.microsoft.com/office/drawing/2014/main" id="{386D4221-69D9-4DB7-2C0F-9369B0872BB5}"/>
              </a:ext>
            </a:extLst>
          </p:cNvPr>
          <p:cNvSpPr/>
          <p:nvPr/>
        </p:nvSpPr>
        <p:spPr>
          <a:xfrm>
            <a:off x="6906516" y="5441330"/>
            <a:ext cx="1604967" cy="408104"/>
          </a:xfrm>
          <a:prstGeom prst="roundRect">
            <a:avLst>
              <a:gd name="adj" fmla="val 50000"/>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4D602DC-B25E-F6FF-FF50-F2EE5DBCFF9A}"/>
              </a:ext>
            </a:extLst>
          </p:cNvPr>
          <p:cNvSpPr txBox="1"/>
          <p:nvPr/>
        </p:nvSpPr>
        <p:spPr>
          <a:xfrm>
            <a:off x="7092950" y="5522405"/>
            <a:ext cx="1260403" cy="261610"/>
          </a:xfrm>
          <a:prstGeom prst="rect">
            <a:avLst/>
          </a:prstGeom>
          <a:noFill/>
        </p:spPr>
        <p:txBody>
          <a:bodyPr wrap="square" lIns="91440" tIns="45720" rIns="91440" bIns="45720" rtlCol="0" anchor="t">
            <a:spAutoFit/>
          </a:bodyPr>
          <a:lstStyle/>
          <a:p>
            <a:r>
              <a:rPr lang="en-US" sz="1100" dirty="0">
                <a:solidFill>
                  <a:schemeClr val="bg1"/>
                </a:solidFill>
                <a:latin typeface="Arial"/>
                <a:ea typeface="Helvetica Neue"/>
                <a:cs typeface="Arial"/>
                <a:sym typeface="Helvetica Neue"/>
                <a:hlinkClick r:id="rId6">
                  <a:extLst>
                    <a:ext uri="{A12FA001-AC4F-418D-AE19-62706E023703}">
                      <ahyp:hlinkClr xmlns:ahyp="http://schemas.microsoft.com/office/drawing/2018/hyperlinkcolor" val="tx"/>
                    </a:ext>
                  </a:extLst>
                </a:hlinkClick>
              </a:rPr>
              <a:t>Read case study</a:t>
            </a:r>
            <a:endParaRPr lang="en-GB" sz="1100" dirty="0">
              <a:solidFill>
                <a:schemeClr val="bg1"/>
              </a:solidFill>
              <a:latin typeface="Calibri"/>
              <a:ea typeface="Calibri"/>
              <a:cs typeface="Calibri"/>
            </a:endParaRPr>
          </a:p>
        </p:txBody>
      </p:sp>
    </p:spTree>
    <p:extLst>
      <p:ext uri="{BB962C8B-B14F-4D97-AF65-F5344CB8AC3E}">
        <p14:creationId xmlns:p14="http://schemas.microsoft.com/office/powerpoint/2010/main" val="1843513377"/>
      </p:ext>
    </p:extLst>
  </p:cSld>
  <p:clrMapOvr>
    <a:masterClrMapping/>
  </p:clrMapOvr>
  <p:transition spd="slow">
    <p:push/>
  </p:transition>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5" name="Picture 4" descr="A picture containing text, sky, outdoor, road&#10;&#10;Description automatically generated">
            <a:extLst>
              <a:ext uri="{FF2B5EF4-FFF2-40B4-BE49-F238E27FC236}">
                <a16:creationId xmlns:a16="http://schemas.microsoft.com/office/drawing/2014/main" id="{7ED7F0C3-9D72-A62E-8DD3-57278CE86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0884" y="709443"/>
            <a:ext cx="6729290" cy="4486193"/>
          </a:xfrm>
          <a:prstGeom prst="rect">
            <a:avLst/>
          </a:prstGeom>
        </p:spPr>
      </p:pic>
      <p:sp>
        <p:nvSpPr>
          <p:cNvPr id="671" name="Google Shape;671;g125847d9e51_0_66"/>
          <p:cNvSpPr txBox="1"/>
          <p:nvPr/>
        </p:nvSpPr>
        <p:spPr>
          <a:xfrm>
            <a:off x="705710" y="3429000"/>
            <a:ext cx="3649024" cy="236523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spc="-150" dirty="0">
                <a:solidFill>
                  <a:srgbClr val="FF0046"/>
                </a:solidFill>
                <a:latin typeface="Arial" panose="020B0604020202020204" pitchFamily="34" charset="0"/>
                <a:ea typeface="Helvetica Neue"/>
                <a:cs typeface="Arial" panose="020B0604020202020204" pitchFamily="34" charset="0"/>
                <a:sym typeface="Helvetica Neue"/>
              </a:rPr>
              <a:t>The Challenge</a:t>
            </a:r>
            <a:endParaRPr b="1" spc="-150" dirty="0">
              <a:solidFill>
                <a:srgbClr val="FF0046"/>
              </a:solidFill>
              <a:latin typeface="Arial" panose="020B0604020202020204" pitchFamily="34" charset="0"/>
              <a:ea typeface="Helvetica Neue"/>
              <a:cs typeface="Arial" panose="020B0604020202020204" pitchFamily="34" charset="0"/>
              <a:sym typeface="Helvetica Neue"/>
            </a:endParaRP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A mismatch of systems that failed to support multiple departments</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Little visibility of staffing levels, fill rates and leave requests</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Poor retention rates and a lack of flexibility for over 4,500 employees</a:t>
            </a: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705710" y="972467"/>
            <a:ext cx="4668083" cy="1325563"/>
          </a:xfrm>
        </p:spPr>
        <p:txBody>
          <a:bodyPr anchor="t">
            <a:noAutofit/>
          </a:bodyPr>
          <a:lstStyle/>
          <a:p>
            <a:r>
              <a:rPr lang="en-GB" sz="4000">
                <a:latin typeface="Arial"/>
                <a:cs typeface="Arial"/>
              </a:rPr>
              <a:t>Ashford St Peters Hospital NHS Trust</a:t>
            </a:r>
          </a:p>
        </p:txBody>
      </p:sp>
      <p:pic>
        <p:nvPicPr>
          <p:cNvPr id="12" name="Picture 11" descr="A picture containing circle&#10;&#10;Description automatically generated">
            <a:extLst>
              <a:ext uri="{FF2B5EF4-FFF2-40B4-BE49-F238E27FC236}">
                <a16:creationId xmlns:a16="http://schemas.microsoft.com/office/drawing/2014/main" id="{CE331672-2DCB-426D-D0B9-266A35D38A9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0" t="-1" b="-372"/>
          <a:stretch/>
        </p:blipFill>
        <p:spPr>
          <a:xfrm rot="16200000">
            <a:off x="4654550" y="719240"/>
            <a:ext cx="4965704" cy="3527218"/>
          </a:xfrm>
          <a:prstGeom prst="rect">
            <a:avLst/>
          </a:prstGeom>
        </p:spPr>
      </p:pic>
      <p:pic>
        <p:nvPicPr>
          <p:cNvPr id="10" name="Picture 9" descr="A blue and white logo&#10;&#10;Description automatically generated with low confidence">
            <a:extLst>
              <a:ext uri="{FF2B5EF4-FFF2-40B4-BE49-F238E27FC236}">
                <a16:creationId xmlns:a16="http://schemas.microsoft.com/office/drawing/2014/main" id="{34C603CF-C9FC-58AB-6F10-55D2D94FE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4605" y="5540882"/>
            <a:ext cx="1125593" cy="455240"/>
          </a:xfrm>
          <a:prstGeom prst="rect">
            <a:avLst/>
          </a:prstGeom>
        </p:spPr>
      </p:pic>
      <p:sp>
        <p:nvSpPr>
          <p:cNvPr id="8" name="Google Shape;671;g125847d9e51_0_66">
            <a:extLst>
              <a:ext uri="{FF2B5EF4-FFF2-40B4-BE49-F238E27FC236}">
                <a16:creationId xmlns:a16="http://schemas.microsoft.com/office/drawing/2014/main" id="{9EF112AA-4B87-922F-675A-9E39FCE3295C}"/>
              </a:ext>
            </a:extLst>
          </p:cNvPr>
          <p:cNvSpPr txBox="1"/>
          <p:nvPr/>
        </p:nvSpPr>
        <p:spPr>
          <a:xfrm>
            <a:off x="705710" y="2239991"/>
            <a:ext cx="4598784"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b="1" dirty="0">
                <a:solidFill>
                  <a:schemeClr val="bg1"/>
                </a:solidFill>
                <a:latin typeface="Arial" panose="020B0604020202020204" pitchFamily="34" charset="0"/>
                <a:ea typeface="Helvetica Neue"/>
                <a:cs typeface="Arial" panose="020B0604020202020204" pitchFamily="34" charset="0"/>
                <a:sym typeface="Helvetica Neue"/>
              </a:rPr>
              <a:t>4500+ employees </a:t>
            </a:r>
          </a:p>
          <a:p>
            <a:pPr marL="0" lvl="0" indent="0" algn="l" rtl="0">
              <a:lnSpc>
                <a:spcPct val="115000"/>
              </a:lnSpc>
              <a:spcBef>
                <a:spcPts val="0"/>
              </a:spcBef>
              <a:spcAft>
                <a:spcPts val="0"/>
              </a:spcAft>
              <a:buNone/>
            </a:pPr>
            <a:r>
              <a:rPr lang="en-US" sz="1400" b="1" dirty="0">
                <a:solidFill>
                  <a:schemeClr val="bg1"/>
                </a:solidFill>
                <a:latin typeface="Arial" panose="020B0604020202020204" pitchFamily="34" charset="0"/>
                <a:ea typeface="Helvetica Neue"/>
                <a:cs typeface="Arial" panose="020B0604020202020204" pitchFamily="34" charset="0"/>
                <a:sym typeface="Helvetica Neue"/>
              </a:rPr>
              <a:t>Digital Scheduling | Leave &amp; Absence | Time &amp; Attendance | Mobile App</a:t>
            </a:r>
            <a:endParaRPr sz="1400" b="1" dirty="0">
              <a:solidFill>
                <a:schemeClr val="bg1"/>
              </a:solidFill>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542639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 name="Picture 5" descr="A picture containing person, indoor&#10;&#10;Description automatically generated">
            <a:extLst>
              <a:ext uri="{FF2B5EF4-FFF2-40B4-BE49-F238E27FC236}">
                <a16:creationId xmlns:a16="http://schemas.microsoft.com/office/drawing/2014/main" id="{86C92B3B-5FC7-160D-F48C-DF65C62410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5090" y="-1"/>
            <a:ext cx="4227375" cy="2654423"/>
          </a:xfrm>
          <a:prstGeom prst="rect">
            <a:avLst/>
          </a:prstGeom>
        </p:spPr>
      </p:pic>
      <p:sp>
        <p:nvSpPr>
          <p:cNvPr id="673" name="Google Shape;673;g125847d9e51_0_66"/>
          <p:cNvSpPr txBox="1"/>
          <p:nvPr/>
        </p:nvSpPr>
        <p:spPr>
          <a:xfrm>
            <a:off x="6006942" y="2274896"/>
            <a:ext cx="5511973" cy="2546180"/>
          </a:xfrm>
          <a:prstGeom prst="rect">
            <a:avLst/>
          </a:prstGeom>
          <a:noFill/>
          <a:ln>
            <a:noFill/>
          </a:ln>
        </p:spPr>
        <p:txBody>
          <a:bodyPr spcFirstLastPara="1" wrap="square" lIns="91425" tIns="91425" rIns="91425" bIns="91425" anchor="t" anchorCtr="0">
            <a:spAutoFit/>
          </a:bodyPr>
          <a:lstStyle/>
          <a:p>
            <a:pPr>
              <a:lnSpc>
                <a:spcPct val="90000"/>
              </a:lnSpc>
            </a:pPr>
            <a:r>
              <a:rPr lang="en-US" sz="2400" b="1" spc="-150">
                <a:solidFill>
                  <a:srgbClr val="FF0046"/>
                </a:solidFill>
                <a:latin typeface="Arial" panose="020B0604020202020204" pitchFamily="34" charset="0"/>
                <a:ea typeface="Helvetica Neue"/>
                <a:cs typeface="Arial" panose="020B0604020202020204" pitchFamily="34" charset="0"/>
                <a:sym typeface="Helvetica Neue"/>
              </a:rPr>
              <a:t>“Providing for our patients is our number one priority. </a:t>
            </a:r>
            <a:r>
              <a:rPr lang="en-US" sz="2400" b="1" spc="-150" err="1">
                <a:solidFill>
                  <a:srgbClr val="FF0046"/>
                </a:solidFill>
                <a:latin typeface="Arial" panose="020B0604020202020204" pitchFamily="34" charset="0"/>
                <a:ea typeface="Helvetica Neue"/>
                <a:cs typeface="Arial" panose="020B0604020202020204" pitchFamily="34" charset="0"/>
                <a:sym typeface="Helvetica Neue"/>
              </a:rPr>
              <a:t>Rotageek</a:t>
            </a:r>
            <a:r>
              <a:rPr lang="en-US" sz="2400" b="1" spc="-150">
                <a:solidFill>
                  <a:srgbClr val="FF0046"/>
                </a:solidFill>
                <a:latin typeface="Arial" panose="020B0604020202020204" pitchFamily="34" charset="0"/>
                <a:ea typeface="Helvetica Neue"/>
                <a:cs typeface="Arial" panose="020B0604020202020204" pitchFamily="34" charset="0"/>
                <a:sym typeface="Helvetica Neue"/>
              </a:rPr>
              <a:t> helps us to do this, plus give our team better access to manage their </a:t>
            </a:r>
            <a:r>
              <a:rPr lang="en-US" sz="2400" b="1" spc="-150" err="1">
                <a:solidFill>
                  <a:srgbClr val="FF0046"/>
                </a:solidFill>
                <a:latin typeface="Arial" panose="020B0604020202020204" pitchFamily="34" charset="0"/>
                <a:ea typeface="Helvetica Neue"/>
                <a:cs typeface="Arial" panose="020B0604020202020204" pitchFamily="34" charset="0"/>
                <a:sym typeface="Helvetica Neue"/>
              </a:rPr>
              <a:t>rota</a:t>
            </a:r>
            <a:r>
              <a:rPr lang="en-US" sz="2400" b="1" spc="-150">
                <a:solidFill>
                  <a:srgbClr val="FF0046"/>
                </a:solidFill>
                <a:latin typeface="Arial" panose="020B0604020202020204" pitchFamily="34" charset="0"/>
                <a:ea typeface="Helvetica Neue"/>
                <a:cs typeface="Arial" panose="020B0604020202020204" pitchFamily="34" charset="0"/>
                <a:sym typeface="Helvetica Neue"/>
              </a:rPr>
              <a:t> and reduce the effort in maintaining them, while making the most efficient use of our resources. ”</a:t>
            </a:r>
            <a:endParaRPr sz="750" b="1" spc="-150">
              <a:solidFill>
                <a:schemeClr val="dk1"/>
              </a:solidFill>
              <a:latin typeface="Arial" panose="020B0604020202020204" pitchFamily="34" charset="0"/>
              <a:ea typeface="Helvetica Neue"/>
              <a:cs typeface="Arial" panose="020B0604020202020204" pitchFamily="34" charset="0"/>
              <a:sym typeface="Helvetica Neue"/>
            </a:endParaRPr>
          </a:p>
          <a:p>
            <a:pPr marL="0" lvl="0" indent="0" algn="ctr" rtl="0">
              <a:lnSpc>
                <a:spcPct val="115000"/>
              </a:lnSpc>
              <a:spcBef>
                <a:spcPts val="1000"/>
              </a:spcBef>
              <a:spcAft>
                <a:spcPts val="0"/>
              </a:spcAft>
              <a:buNone/>
            </a:pPr>
            <a:endParaRPr sz="1350">
              <a:solidFill>
                <a:schemeClr val="dk1"/>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1661906" y="787414"/>
            <a:ext cx="5823925" cy="1325563"/>
          </a:xfrm>
        </p:spPr>
        <p:txBody>
          <a:bodyPr anchor="t">
            <a:noAutofit/>
          </a:bodyPr>
          <a:lstStyle/>
          <a:p>
            <a:r>
              <a:rPr lang="en-GB" sz="4000">
                <a:latin typeface="Arial"/>
                <a:cs typeface="Arial"/>
              </a:rPr>
              <a:t>Ashford St Peters Hospital NHS Trust</a:t>
            </a:r>
            <a:endParaRPr lang="en-GB" sz="4000" b="0">
              <a:latin typeface="Arial"/>
              <a:cs typeface="Arial"/>
            </a:endParaRPr>
          </a:p>
          <a:p>
            <a:endParaRPr lang="en-GB" sz="4000"/>
          </a:p>
        </p:txBody>
      </p:sp>
      <p:sp>
        <p:nvSpPr>
          <p:cNvPr id="7" name="Google Shape;671;g125847d9e51_0_66">
            <a:extLst>
              <a:ext uri="{FF2B5EF4-FFF2-40B4-BE49-F238E27FC236}">
                <a16:creationId xmlns:a16="http://schemas.microsoft.com/office/drawing/2014/main" id="{D1578310-7AB0-4CEE-2FC9-3B120062C610}"/>
              </a:ext>
            </a:extLst>
          </p:cNvPr>
          <p:cNvSpPr txBox="1"/>
          <p:nvPr/>
        </p:nvSpPr>
        <p:spPr>
          <a:xfrm>
            <a:off x="1661905" y="2178396"/>
            <a:ext cx="3351123" cy="257298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spc="-150" dirty="0">
                <a:solidFill>
                  <a:srgbClr val="FF0046"/>
                </a:solidFill>
                <a:latin typeface="Arial" panose="020B0604020202020204" pitchFamily="34" charset="0"/>
                <a:ea typeface="Helvetica Neue"/>
                <a:cs typeface="Arial" panose="020B0604020202020204" pitchFamily="34" charset="0"/>
                <a:sym typeface="Helvetica Neue"/>
              </a:rPr>
              <a:t>The Results</a:t>
            </a:r>
            <a:endParaRPr b="1" spc="-150" dirty="0">
              <a:solidFill>
                <a:srgbClr val="FF0046"/>
              </a:solidFill>
              <a:latin typeface="Arial" panose="020B0604020202020204" pitchFamily="34" charset="0"/>
              <a:ea typeface="Helvetica Neue"/>
              <a:cs typeface="Arial" panose="020B0604020202020204" pitchFamily="34" charset="0"/>
              <a:sym typeface="Helvetica Neue"/>
            </a:endParaRP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Doubled the pool of available clinicians to more than 5,000 workers</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Now able to fill over 90% of vacant shifts (compared to 4% previously)</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Doctors can self-roster, swap shifts and input preferences for a better work life balance</a:t>
            </a:r>
          </a:p>
        </p:txBody>
      </p:sp>
      <p:sp>
        <p:nvSpPr>
          <p:cNvPr id="3" name="Rounded Rectangle 2">
            <a:hlinkClick r:id="rId4"/>
            <a:extLst>
              <a:ext uri="{FF2B5EF4-FFF2-40B4-BE49-F238E27FC236}">
                <a16:creationId xmlns:a16="http://schemas.microsoft.com/office/drawing/2014/main" id="{386D4221-69D9-4DB7-2C0F-9369B0872BB5}"/>
              </a:ext>
            </a:extLst>
          </p:cNvPr>
          <p:cNvSpPr/>
          <p:nvPr/>
        </p:nvSpPr>
        <p:spPr>
          <a:xfrm>
            <a:off x="6067385" y="5337813"/>
            <a:ext cx="1604967" cy="408104"/>
          </a:xfrm>
          <a:prstGeom prst="roundRect">
            <a:avLst>
              <a:gd name="adj" fmla="val 50000"/>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4"/>
            <a:extLst>
              <a:ext uri="{FF2B5EF4-FFF2-40B4-BE49-F238E27FC236}">
                <a16:creationId xmlns:a16="http://schemas.microsoft.com/office/drawing/2014/main" id="{B4D602DC-B25E-F6FF-FF50-F2EE5DBCFF9A}"/>
              </a:ext>
            </a:extLst>
          </p:cNvPr>
          <p:cNvSpPr txBox="1"/>
          <p:nvPr/>
        </p:nvSpPr>
        <p:spPr>
          <a:xfrm>
            <a:off x="6253819" y="5418888"/>
            <a:ext cx="1260403" cy="261610"/>
          </a:xfrm>
          <a:prstGeom prst="rect">
            <a:avLst/>
          </a:prstGeom>
          <a:noFill/>
        </p:spPr>
        <p:txBody>
          <a:bodyPr wrap="square" lIns="91440" tIns="45720" rIns="91440" bIns="45720" rtlCol="0" anchor="t">
            <a:spAutoFit/>
          </a:bodyPr>
          <a:lstStyle/>
          <a:p>
            <a:r>
              <a:rPr lang="en-US" sz="1100">
                <a:solidFill>
                  <a:schemeClr val="bg1"/>
                </a:solidFill>
                <a:latin typeface="Arial"/>
                <a:ea typeface="Helvetica Neue"/>
                <a:cs typeface="Arial"/>
                <a:sym typeface="Helvetica Neue"/>
                <a:hlinkClick r:id="rId4">
                  <a:extLst>
                    <a:ext uri="{A12FA001-AC4F-418D-AE19-62706E023703}">
                      <ahyp:hlinkClr xmlns:ahyp="http://schemas.microsoft.com/office/drawing/2018/hyperlinkcolor" val="tx"/>
                    </a:ext>
                  </a:extLst>
                </a:hlinkClick>
              </a:rPr>
              <a:t>Read case study</a:t>
            </a:r>
            <a:endParaRPr lang="en-GB" sz="1100">
              <a:solidFill>
                <a:schemeClr val="bg1"/>
              </a:solidFill>
            </a:endParaRPr>
          </a:p>
        </p:txBody>
      </p:sp>
      <p:pic>
        <p:nvPicPr>
          <p:cNvPr id="8" name="Picture 7" descr="A picture containing text, sky, outdoor, road&#10;&#10;Description automatically generated">
            <a:extLst>
              <a:ext uri="{FF2B5EF4-FFF2-40B4-BE49-F238E27FC236}">
                <a16:creationId xmlns:a16="http://schemas.microsoft.com/office/drawing/2014/main" id="{45A55A3A-78E0-271C-9EFD-8F8E461F806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709443"/>
            <a:ext cx="1088174" cy="4486193"/>
          </a:xfrm>
          <a:prstGeom prst="rect">
            <a:avLst/>
          </a:prstGeom>
        </p:spPr>
      </p:pic>
      <p:sp>
        <p:nvSpPr>
          <p:cNvPr id="9" name="Google Shape;671;g125847d9e51_0_66">
            <a:extLst>
              <a:ext uri="{FF2B5EF4-FFF2-40B4-BE49-F238E27FC236}">
                <a16:creationId xmlns:a16="http://schemas.microsoft.com/office/drawing/2014/main" id="{56158DA3-C1A6-9D0B-FAB4-B20EE85ACBA6}"/>
              </a:ext>
            </a:extLst>
          </p:cNvPr>
          <p:cNvSpPr txBox="1"/>
          <p:nvPr/>
        </p:nvSpPr>
        <p:spPr>
          <a:xfrm>
            <a:off x="5947220" y="4337098"/>
            <a:ext cx="4883290" cy="789930"/>
          </a:xfrm>
          <a:prstGeom prst="rect">
            <a:avLst/>
          </a:prstGeom>
          <a:noFill/>
          <a:ln>
            <a:noFill/>
          </a:ln>
        </p:spPr>
        <p:txBody>
          <a:bodyPr spcFirstLastPara="1" wrap="square" lIns="91425" tIns="91425" rIns="91425" bIns="91425" anchor="t" anchorCtr="0">
            <a:spAutoFit/>
          </a:bodyPr>
          <a:lstStyle/>
          <a:p>
            <a:pPr marL="70875" lvl="0">
              <a:spcBef>
                <a:spcPts val="1000"/>
              </a:spcBef>
              <a:spcAft>
                <a:spcPts val="600"/>
              </a:spcAft>
              <a:buSzPts val="1350"/>
            </a:pPr>
            <a:r>
              <a:rPr lang="en-US" sz="1400" b="1" spc="-30">
                <a:solidFill>
                  <a:schemeClr val="bg1"/>
                </a:solidFill>
                <a:latin typeface="Arial" panose="020B0604020202020204" pitchFamily="34" charset="0"/>
                <a:ea typeface="Helvetica Neue"/>
                <a:cs typeface="Arial" panose="020B0604020202020204" pitchFamily="34" charset="0"/>
                <a:sym typeface="Helvetica Neue"/>
              </a:rPr>
              <a:t>Debbie Beck</a:t>
            </a:r>
            <a:br>
              <a:rPr lang="en-US" sz="1200" b="1" spc="-30">
                <a:solidFill>
                  <a:schemeClr val="bg1"/>
                </a:solidFill>
                <a:latin typeface="Arial" panose="020B0604020202020204" pitchFamily="34" charset="0"/>
                <a:ea typeface="Helvetica Neue"/>
                <a:cs typeface="Arial" panose="020B0604020202020204" pitchFamily="34" charset="0"/>
                <a:sym typeface="Helvetica Neue"/>
              </a:rPr>
            </a:br>
            <a:r>
              <a:rPr lang="en-US" sz="1200" spc="-30">
                <a:solidFill>
                  <a:schemeClr val="bg1"/>
                </a:solidFill>
                <a:latin typeface="Arial" panose="020B0604020202020204" pitchFamily="34" charset="0"/>
                <a:ea typeface="Helvetica Neue"/>
                <a:cs typeface="Arial" panose="020B0604020202020204" pitchFamily="34" charset="0"/>
                <a:sym typeface="Helvetica Neue"/>
              </a:rPr>
              <a:t>Project Manager, NHS Ashford and St Peter’s Hospitals</a:t>
            </a:r>
          </a:p>
        </p:txBody>
      </p:sp>
    </p:spTree>
    <p:extLst>
      <p:ext uri="{BB962C8B-B14F-4D97-AF65-F5344CB8AC3E}">
        <p14:creationId xmlns:p14="http://schemas.microsoft.com/office/powerpoint/2010/main" val="3558876123"/>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1" name="Google Shape;671;g125847d9e51_0_66"/>
          <p:cNvSpPr txBox="1"/>
          <p:nvPr/>
        </p:nvSpPr>
        <p:spPr>
          <a:xfrm>
            <a:off x="869728" y="2724243"/>
            <a:ext cx="4893409" cy="278073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spc="-150" dirty="0">
                <a:solidFill>
                  <a:srgbClr val="0F0F28"/>
                </a:solidFill>
                <a:latin typeface="Arial" panose="020B0604020202020204" pitchFamily="34" charset="0"/>
                <a:ea typeface="Helvetica Neue"/>
                <a:cs typeface="Arial" panose="020B0604020202020204" pitchFamily="34" charset="0"/>
                <a:sym typeface="Helvetica Neue"/>
              </a:rPr>
              <a:t>The Challenge</a:t>
            </a:r>
            <a:endParaRPr b="1" spc="-150" dirty="0">
              <a:solidFill>
                <a:srgbClr val="0F0F28"/>
              </a:solidFill>
              <a:latin typeface="Arial" panose="020B0604020202020204" pitchFamily="34" charset="0"/>
              <a:ea typeface="Helvetica Neue"/>
              <a:cs typeface="Arial" panose="020B0604020202020204" pitchFamily="34" charset="0"/>
              <a:sym typeface="Helvetica Neue"/>
            </a:endParaRP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A needed move from traditional handwritten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rotas</a:t>
            </a:r>
            <a:r>
              <a:rPr lang="en-US" sz="1350" dirty="0">
                <a:solidFill>
                  <a:schemeClr val="bg1"/>
                </a:solidFill>
                <a:latin typeface="Arial" panose="020B0604020202020204" pitchFamily="34" charset="0"/>
                <a:ea typeface="Helvetica Neue"/>
                <a:cs typeface="Arial" panose="020B0604020202020204" pitchFamily="34" charset="0"/>
                <a:sym typeface="Helvetica Neue"/>
              </a:rPr>
              <a:t>, to a digital solution as part of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organisational</a:t>
            </a:r>
            <a:r>
              <a:rPr lang="en-US" sz="1350" dirty="0">
                <a:solidFill>
                  <a:schemeClr val="bg1"/>
                </a:solidFill>
                <a:latin typeface="Arial" panose="020B0604020202020204" pitchFamily="34" charset="0"/>
                <a:ea typeface="Helvetica Neue"/>
                <a:cs typeface="Arial" panose="020B0604020202020204" pitchFamily="34" charset="0"/>
                <a:sym typeface="Helvetica Neue"/>
              </a:rPr>
              <a:t> change initiatives</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Better visibility for HQ, but also for their workforce to help them plan their personal lives better.</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A robust digital solution that could handle the complexities of their business with, scheduling 7,000 team members in over 1,400 locations, seven days a week, three hundred and sixty- four days a year. </a:t>
            </a: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838200" y="709443"/>
            <a:ext cx="4668083" cy="1325563"/>
          </a:xfrm>
        </p:spPr>
        <p:txBody>
          <a:bodyPr anchor="t">
            <a:noAutofit/>
          </a:bodyPr>
          <a:lstStyle/>
          <a:p>
            <a:r>
              <a:rPr lang="en-GB" sz="4000">
                <a:latin typeface="Arial"/>
                <a:cs typeface="Arial"/>
              </a:rPr>
              <a:t>William Hill</a:t>
            </a:r>
            <a:br>
              <a:rPr lang="en-GB" sz="4000"/>
            </a:br>
            <a:r>
              <a:rPr lang="en-GB" sz="4000">
                <a:latin typeface="Arial"/>
                <a:cs typeface="Arial"/>
              </a:rPr>
              <a:t> </a:t>
            </a:r>
            <a:endParaRPr lang="en-GB" sz="4000"/>
          </a:p>
        </p:txBody>
      </p:sp>
      <p:pic>
        <p:nvPicPr>
          <p:cNvPr id="4" name="Picture 3" descr="People walking out of a building&#10;&#10;Description automatically generated with low confidence">
            <a:extLst>
              <a:ext uri="{FF2B5EF4-FFF2-40B4-BE49-F238E27FC236}">
                <a16:creationId xmlns:a16="http://schemas.microsoft.com/office/drawing/2014/main" id="{1115D241-8985-6D09-49C9-5B33A9EB12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0595" y="709443"/>
            <a:ext cx="6765955" cy="4803564"/>
          </a:xfrm>
          <a:prstGeom prst="rect">
            <a:avLst/>
          </a:prstGeom>
        </p:spPr>
      </p:pic>
      <p:pic>
        <p:nvPicPr>
          <p:cNvPr id="13" name="Picture 12" descr="Background pattern&#10;&#10;Description automatically generated">
            <a:extLst>
              <a:ext uri="{FF2B5EF4-FFF2-40B4-BE49-F238E27FC236}">
                <a16:creationId xmlns:a16="http://schemas.microsoft.com/office/drawing/2014/main" id="{3E2F5573-14A7-96BC-E510-014562B2B24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224" r="-7438" b="-31239"/>
          <a:stretch/>
        </p:blipFill>
        <p:spPr>
          <a:xfrm rot="5400000">
            <a:off x="4458091" y="0"/>
            <a:ext cx="5496942" cy="5496942"/>
          </a:xfrm>
          <a:prstGeom prst="rect">
            <a:avLst/>
          </a:prstGeom>
        </p:spPr>
      </p:pic>
      <p:pic>
        <p:nvPicPr>
          <p:cNvPr id="11" name="Picture 10" descr="Logo, company name&#10;&#10;Description automatically generated">
            <a:extLst>
              <a:ext uri="{FF2B5EF4-FFF2-40B4-BE49-F238E27FC236}">
                <a16:creationId xmlns:a16="http://schemas.microsoft.com/office/drawing/2014/main" id="{D79982B2-F817-B9EF-271F-BBDC299818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10595" y="5740675"/>
            <a:ext cx="2357259" cy="815764"/>
          </a:xfrm>
          <a:prstGeom prst="rect">
            <a:avLst/>
          </a:prstGeom>
        </p:spPr>
      </p:pic>
      <p:sp>
        <p:nvSpPr>
          <p:cNvPr id="8" name="Google Shape;671;g125847d9e51_0_66">
            <a:extLst>
              <a:ext uri="{FF2B5EF4-FFF2-40B4-BE49-F238E27FC236}">
                <a16:creationId xmlns:a16="http://schemas.microsoft.com/office/drawing/2014/main" id="{5E9D5FCF-1776-9C40-E65B-0F5A2CA21C3D}"/>
              </a:ext>
            </a:extLst>
          </p:cNvPr>
          <p:cNvSpPr txBox="1"/>
          <p:nvPr/>
        </p:nvSpPr>
        <p:spPr>
          <a:xfrm>
            <a:off x="872849" y="1353026"/>
            <a:ext cx="4598784"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b="1" spc="-150" dirty="0">
                <a:solidFill>
                  <a:srgbClr val="0F0F28"/>
                </a:solidFill>
                <a:latin typeface="Arial" panose="020B0604020202020204" pitchFamily="34" charset="0"/>
                <a:ea typeface="Helvetica Neue"/>
                <a:cs typeface="Arial" panose="020B0604020202020204" pitchFamily="34" charset="0"/>
                <a:sym typeface="Helvetica Neue"/>
              </a:rPr>
              <a:t>7000+  employees </a:t>
            </a:r>
          </a:p>
          <a:p>
            <a:pPr lvl="0">
              <a:lnSpc>
                <a:spcPct val="115000"/>
              </a:lnSpc>
            </a:pPr>
            <a:r>
              <a:rPr lang="en-US" sz="1400" b="1" spc="-150" dirty="0">
                <a:solidFill>
                  <a:srgbClr val="0F0F28"/>
                </a:solidFill>
                <a:latin typeface="Arial" panose="020B0604020202020204" pitchFamily="34" charset="0"/>
                <a:ea typeface="Helvetica Neue"/>
                <a:cs typeface="Arial" panose="020B0604020202020204" pitchFamily="34" charset="0"/>
                <a:sym typeface="Helvetica Neue"/>
              </a:rPr>
              <a:t>Digital Scheduling | Leave &amp; Absence | Time &amp; Attendance | Mobile App</a:t>
            </a:r>
          </a:p>
        </p:txBody>
      </p:sp>
    </p:spTree>
    <p:extLst>
      <p:ext uri="{BB962C8B-B14F-4D97-AF65-F5344CB8AC3E}">
        <p14:creationId xmlns:p14="http://schemas.microsoft.com/office/powerpoint/2010/main" val="1647716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 name="Picture 5" descr="A person sitting at a desk with a computer&#10;&#10;Description automatically generated with medium confidence">
            <a:extLst>
              <a:ext uri="{FF2B5EF4-FFF2-40B4-BE49-F238E27FC236}">
                <a16:creationId xmlns:a16="http://schemas.microsoft.com/office/drawing/2014/main" id="{604035A6-D513-0A65-A6CA-A2C63E0383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1765" y="0"/>
            <a:ext cx="3313785" cy="2209190"/>
          </a:xfrm>
          <a:prstGeom prst="rect">
            <a:avLst/>
          </a:prstGeom>
        </p:spPr>
      </p:pic>
      <p:pic>
        <p:nvPicPr>
          <p:cNvPr id="10" name="Picture 9" descr="People walking out of a building&#10;&#10;Description automatically generated with low confidence">
            <a:extLst>
              <a:ext uri="{FF2B5EF4-FFF2-40B4-BE49-F238E27FC236}">
                <a16:creationId xmlns:a16="http://schemas.microsoft.com/office/drawing/2014/main" id="{23F8744A-0A78-343A-7C5E-510B32F1CA7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5" y="709443"/>
            <a:ext cx="1384550" cy="4803564"/>
          </a:xfrm>
          <a:prstGeom prst="rect">
            <a:avLst/>
          </a:prstGeom>
        </p:spPr>
      </p:pic>
      <p:sp>
        <p:nvSpPr>
          <p:cNvPr id="673" name="Google Shape;673;g125847d9e51_0_66"/>
          <p:cNvSpPr txBox="1"/>
          <p:nvPr/>
        </p:nvSpPr>
        <p:spPr>
          <a:xfrm>
            <a:off x="5573864" y="1928667"/>
            <a:ext cx="5909539" cy="3210977"/>
          </a:xfrm>
          <a:prstGeom prst="rect">
            <a:avLst/>
          </a:prstGeom>
          <a:noFill/>
          <a:ln>
            <a:noFill/>
          </a:ln>
        </p:spPr>
        <p:txBody>
          <a:bodyPr spcFirstLastPara="1" wrap="square" lIns="91425" tIns="91425" rIns="91425" bIns="91425" anchor="t" anchorCtr="0">
            <a:spAutoFit/>
          </a:bodyPr>
          <a:lstStyle/>
          <a:p>
            <a:pPr>
              <a:lnSpc>
                <a:spcPct val="90000"/>
              </a:lnSpc>
            </a:pPr>
            <a:r>
              <a:rPr lang="en-US" sz="2400" b="1" spc="-150" dirty="0">
                <a:solidFill>
                  <a:srgbClr val="0F0F28"/>
                </a:solidFill>
                <a:latin typeface="Arial" panose="020B0604020202020204" pitchFamily="34" charset="0"/>
                <a:ea typeface="Helvetica Neue"/>
                <a:cs typeface="Arial" panose="020B0604020202020204" pitchFamily="34" charset="0"/>
                <a:sym typeface="Helvetica Neue"/>
              </a:rPr>
              <a:t>“I’d recommend </a:t>
            </a:r>
            <a:r>
              <a:rPr lang="en-US" sz="2400" b="1" spc="-150" dirty="0" err="1">
                <a:solidFill>
                  <a:srgbClr val="0F0F28"/>
                </a:solidFill>
                <a:latin typeface="Arial" panose="020B0604020202020204" pitchFamily="34" charset="0"/>
                <a:ea typeface="Helvetica Neue"/>
                <a:cs typeface="Arial" panose="020B0604020202020204" pitchFamily="34" charset="0"/>
                <a:sym typeface="Helvetica Neue"/>
              </a:rPr>
              <a:t>Rotageek</a:t>
            </a:r>
            <a:r>
              <a:rPr lang="en-US" sz="2400" b="1" spc="-150" dirty="0">
                <a:solidFill>
                  <a:srgbClr val="0F0F28"/>
                </a:solidFill>
                <a:latin typeface="Arial" panose="020B0604020202020204" pitchFamily="34" charset="0"/>
                <a:ea typeface="Helvetica Neue"/>
                <a:cs typeface="Arial" panose="020B0604020202020204" pitchFamily="34" charset="0"/>
                <a:sym typeface="Helvetica Neue"/>
              </a:rPr>
              <a:t> to other businesses on the capability of the product alone, but it’s the quality of service that stands out among relationships. That’s why we’ve introduced other parts of our William Hill family, with teams in our central functions now using </a:t>
            </a:r>
            <a:r>
              <a:rPr lang="en-US" sz="2400" b="1" spc="-150" dirty="0" err="1">
                <a:solidFill>
                  <a:srgbClr val="0F0F28"/>
                </a:solidFill>
                <a:latin typeface="Arial" panose="020B0604020202020204" pitchFamily="34" charset="0"/>
                <a:ea typeface="Helvetica Neue"/>
                <a:cs typeface="Arial" panose="020B0604020202020204" pitchFamily="34" charset="0"/>
                <a:sym typeface="Helvetica Neue"/>
              </a:rPr>
              <a:t>Rotageek</a:t>
            </a:r>
            <a:r>
              <a:rPr lang="en-US" sz="2400" b="1" spc="-150" dirty="0">
                <a:solidFill>
                  <a:srgbClr val="0F0F28"/>
                </a:solidFill>
                <a:latin typeface="Arial" panose="020B0604020202020204" pitchFamily="34" charset="0"/>
                <a:ea typeface="Helvetica Neue"/>
                <a:cs typeface="Arial" panose="020B0604020202020204" pitchFamily="34" charset="0"/>
                <a:sym typeface="Helvetica Neue"/>
              </a:rPr>
              <a:t> to manage their own scheduling in our offices and call </a:t>
            </a:r>
            <a:r>
              <a:rPr lang="en-US" sz="2400" b="1" spc="-150" dirty="0" err="1">
                <a:solidFill>
                  <a:srgbClr val="0F0F28"/>
                </a:solidFill>
                <a:latin typeface="Arial" panose="020B0604020202020204" pitchFamily="34" charset="0"/>
                <a:ea typeface="Helvetica Neue"/>
                <a:cs typeface="Arial" panose="020B0604020202020204" pitchFamily="34" charset="0"/>
                <a:sym typeface="Helvetica Neue"/>
              </a:rPr>
              <a:t>centres</a:t>
            </a:r>
            <a:r>
              <a:rPr lang="en-US" sz="2400" b="1" spc="-150" dirty="0">
                <a:solidFill>
                  <a:srgbClr val="0F0F28"/>
                </a:solidFill>
                <a:latin typeface="Arial" panose="020B0604020202020204" pitchFamily="34" charset="0"/>
                <a:ea typeface="Helvetica Neue"/>
                <a:cs typeface="Arial" panose="020B0604020202020204" pitchFamily="34" charset="0"/>
                <a:sym typeface="Helvetica Neue"/>
              </a:rPr>
              <a:t>.”</a:t>
            </a:r>
          </a:p>
          <a:p>
            <a:pPr marL="0" lvl="0" indent="0" algn="ctr" rtl="0">
              <a:lnSpc>
                <a:spcPct val="115000"/>
              </a:lnSpc>
              <a:spcBef>
                <a:spcPts val="1000"/>
              </a:spcBef>
              <a:spcAft>
                <a:spcPts val="0"/>
              </a:spcAft>
              <a:buNone/>
            </a:pPr>
            <a:endParaRPr sz="1350" dirty="0">
              <a:solidFill>
                <a:schemeClr val="dk1"/>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1919577" y="849507"/>
            <a:ext cx="6588319" cy="662782"/>
          </a:xfrm>
        </p:spPr>
        <p:txBody>
          <a:bodyPr anchor="t">
            <a:noAutofit/>
          </a:bodyPr>
          <a:lstStyle/>
          <a:p>
            <a:r>
              <a:rPr lang="en-GB" sz="4000">
                <a:latin typeface="Arial"/>
                <a:cs typeface="Arial"/>
              </a:rPr>
              <a:t>William Hill</a:t>
            </a:r>
          </a:p>
        </p:txBody>
      </p:sp>
      <p:sp>
        <p:nvSpPr>
          <p:cNvPr id="7" name="Google Shape;671;g125847d9e51_0_66">
            <a:extLst>
              <a:ext uri="{FF2B5EF4-FFF2-40B4-BE49-F238E27FC236}">
                <a16:creationId xmlns:a16="http://schemas.microsoft.com/office/drawing/2014/main" id="{D1578310-7AB0-4CEE-2FC9-3B120062C610}"/>
              </a:ext>
            </a:extLst>
          </p:cNvPr>
          <p:cNvSpPr txBox="1"/>
          <p:nvPr/>
        </p:nvSpPr>
        <p:spPr>
          <a:xfrm>
            <a:off x="1919578" y="1840118"/>
            <a:ext cx="2684228" cy="361172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spc="-150" dirty="0">
                <a:solidFill>
                  <a:srgbClr val="0F0F28"/>
                </a:solidFill>
                <a:latin typeface="Arial" panose="020B0604020202020204" pitchFamily="34" charset="0"/>
                <a:ea typeface="Helvetica Neue"/>
                <a:cs typeface="Arial" panose="020B0604020202020204" pitchFamily="34" charset="0"/>
                <a:sym typeface="Helvetica Neue"/>
              </a:rPr>
              <a:t>The Results</a:t>
            </a:r>
            <a:endParaRPr b="1" spc="-150" dirty="0">
              <a:solidFill>
                <a:srgbClr val="0F0F28"/>
              </a:solidFill>
              <a:latin typeface="Arial" panose="020B0604020202020204" pitchFamily="34" charset="0"/>
              <a:ea typeface="Helvetica Neue"/>
              <a:cs typeface="Arial" panose="020B0604020202020204" pitchFamily="34" charset="0"/>
              <a:sym typeface="Helvetica Neue"/>
            </a:endParaRP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A trebled success rate on their business KPIs around scheduling their workforce in advance</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Their 7000 strong workforce had more notice of their shifts, clear communications and transparency - and no more paper!</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More insight on people data for HQ to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analyse</a:t>
            </a:r>
            <a:r>
              <a:rPr lang="en-US" sz="1350" dirty="0">
                <a:solidFill>
                  <a:schemeClr val="bg1"/>
                </a:solidFill>
                <a:latin typeface="Arial" panose="020B0604020202020204" pitchFamily="34" charset="0"/>
                <a:ea typeface="Helvetica Neue"/>
                <a:cs typeface="Arial" panose="020B0604020202020204" pitchFamily="34" charset="0"/>
                <a:sym typeface="Helvetica Neue"/>
              </a:rPr>
              <a:t> and improve on</a:t>
            </a:r>
          </a:p>
        </p:txBody>
      </p:sp>
      <p:sp>
        <p:nvSpPr>
          <p:cNvPr id="3" name="Rounded Rectangle 2">
            <a:hlinkClick r:id="rId5"/>
            <a:extLst>
              <a:ext uri="{FF2B5EF4-FFF2-40B4-BE49-F238E27FC236}">
                <a16:creationId xmlns:a16="http://schemas.microsoft.com/office/drawing/2014/main" id="{386D4221-69D9-4DB7-2C0F-9369B0872BB5}"/>
              </a:ext>
            </a:extLst>
          </p:cNvPr>
          <p:cNvSpPr/>
          <p:nvPr/>
        </p:nvSpPr>
        <p:spPr>
          <a:xfrm>
            <a:off x="5753578" y="5600389"/>
            <a:ext cx="1604967" cy="408104"/>
          </a:xfrm>
          <a:prstGeom prst="roundRect">
            <a:avLst>
              <a:gd name="adj" fmla="val 50000"/>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5"/>
            <a:extLst>
              <a:ext uri="{FF2B5EF4-FFF2-40B4-BE49-F238E27FC236}">
                <a16:creationId xmlns:a16="http://schemas.microsoft.com/office/drawing/2014/main" id="{B4D602DC-B25E-F6FF-FF50-F2EE5DBCFF9A}"/>
              </a:ext>
            </a:extLst>
          </p:cNvPr>
          <p:cNvSpPr txBox="1"/>
          <p:nvPr/>
        </p:nvSpPr>
        <p:spPr>
          <a:xfrm>
            <a:off x="5940012" y="5681464"/>
            <a:ext cx="1260403" cy="261610"/>
          </a:xfrm>
          <a:prstGeom prst="rect">
            <a:avLst/>
          </a:prstGeom>
          <a:noFill/>
        </p:spPr>
        <p:txBody>
          <a:bodyPr wrap="square" lIns="91440" tIns="45720" rIns="91440" bIns="45720" rtlCol="0" anchor="t">
            <a:spAutoFit/>
          </a:bodyPr>
          <a:lstStyle/>
          <a:p>
            <a:r>
              <a:rPr lang="en-US" sz="1100">
                <a:solidFill>
                  <a:schemeClr val="bg1"/>
                </a:solidFill>
                <a:latin typeface="Arial"/>
                <a:ea typeface="Helvetica Neue"/>
                <a:cs typeface="Arial"/>
                <a:sym typeface="Helvetica Neue"/>
                <a:hlinkClick r:id="rId6">
                  <a:extLst>
                    <a:ext uri="{A12FA001-AC4F-418D-AE19-62706E023703}">
                      <ahyp:hlinkClr xmlns:ahyp="http://schemas.microsoft.com/office/drawing/2018/hyperlinkcolor" val="tx"/>
                    </a:ext>
                  </a:extLst>
                </a:hlinkClick>
              </a:rPr>
              <a:t>Read case study</a:t>
            </a:r>
            <a:endParaRPr lang="en-GB" sz="1100">
              <a:solidFill>
                <a:schemeClr val="bg1"/>
              </a:solidFill>
            </a:endParaRPr>
          </a:p>
        </p:txBody>
      </p:sp>
      <p:sp>
        <p:nvSpPr>
          <p:cNvPr id="9" name="Google Shape;671;g125847d9e51_0_66">
            <a:extLst>
              <a:ext uri="{FF2B5EF4-FFF2-40B4-BE49-F238E27FC236}">
                <a16:creationId xmlns:a16="http://schemas.microsoft.com/office/drawing/2014/main" id="{56158DA3-C1A6-9D0B-FAB4-B20EE85ACBA6}"/>
              </a:ext>
            </a:extLst>
          </p:cNvPr>
          <p:cNvSpPr txBox="1"/>
          <p:nvPr/>
        </p:nvSpPr>
        <p:spPr>
          <a:xfrm>
            <a:off x="5573864" y="4763809"/>
            <a:ext cx="4883290" cy="584745"/>
          </a:xfrm>
          <a:prstGeom prst="rect">
            <a:avLst/>
          </a:prstGeom>
          <a:noFill/>
          <a:ln>
            <a:noFill/>
          </a:ln>
        </p:spPr>
        <p:txBody>
          <a:bodyPr spcFirstLastPara="1" wrap="square" lIns="91425" tIns="91425" rIns="91425" bIns="91425" anchor="t" anchorCtr="0">
            <a:spAutoFit/>
          </a:bodyPr>
          <a:lstStyle/>
          <a:p>
            <a:pPr>
              <a:buSzPts val="1350"/>
            </a:pPr>
            <a:r>
              <a:rPr lang="en-US" sz="1400" b="1" spc="-30">
                <a:solidFill>
                  <a:schemeClr val="bg1"/>
                </a:solidFill>
                <a:latin typeface="Arial" panose="020B0604020202020204" pitchFamily="34" charset="0"/>
                <a:ea typeface="Helvetica Neue"/>
                <a:cs typeface="Arial" panose="020B0604020202020204" pitchFamily="34" charset="0"/>
                <a:sym typeface="Helvetica Neue"/>
              </a:rPr>
              <a:t>Joe Leith</a:t>
            </a:r>
            <a:br>
              <a:rPr lang="en-US" sz="1200" b="1" spc="-30">
                <a:solidFill>
                  <a:schemeClr val="bg1"/>
                </a:solidFill>
                <a:latin typeface="Arial" panose="020B0604020202020204" pitchFamily="34" charset="0"/>
                <a:ea typeface="Helvetica Neue"/>
                <a:cs typeface="Arial" panose="020B0604020202020204" pitchFamily="34" charset="0"/>
                <a:sym typeface="Helvetica Neue"/>
              </a:rPr>
            </a:br>
            <a:r>
              <a:rPr lang="en-US" sz="1200" spc="-30">
                <a:solidFill>
                  <a:schemeClr val="bg1"/>
                </a:solidFill>
                <a:latin typeface="Arial" panose="020B0604020202020204" pitchFamily="34" charset="0"/>
                <a:ea typeface="Helvetica Neue"/>
                <a:cs typeface="Arial" panose="020B0604020202020204" pitchFamily="34" charset="0"/>
                <a:sym typeface="Helvetica Neue"/>
              </a:rPr>
              <a:t>Retail Productivity Manager, William Hill</a:t>
            </a:r>
          </a:p>
        </p:txBody>
      </p:sp>
    </p:spTree>
    <p:extLst>
      <p:ext uri="{BB962C8B-B14F-4D97-AF65-F5344CB8AC3E}">
        <p14:creationId xmlns:p14="http://schemas.microsoft.com/office/powerpoint/2010/main" val="2775184544"/>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4" name="Picture 3" descr="A bag of candy&#10;&#10;Description automatically generated with low confidence">
            <a:extLst>
              <a:ext uri="{FF2B5EF4-FFF2-40B4-BE49-F238E27FC236}">
                <a16:creationId xmlns:a16="http://schemas.microsoft.com/office/drawing/2014/main" id="{008BFAED-DDAF-A3F4-C179-CB1C406372F2}"/>
              </a:ext>
            </a:extLst>
          </p:cNvPr>
          <p:cNvPicPr>
            <a:picLocks noChangeAspect="1"/>
          </p:cNvPicPr>
          <p:nvPr/>
        </p:nvPicPr>
        <p:blipFill>
          <a:blip r:embed="rId3"/>
          <a:stretch>
            <a:fillRect/>
          </a:stretch>
        </p:blipFill>
        <p:spPr>
          <a:xfrm>
            <a:off x="6190532" y="623636"/>
            <a:ext cx="8128000" cy="4572000"/>
          </a:xfrm>
          <a:prstGeom prst="rect">
            <a:avLst/>
          </a:prstGeom>
        </p:spPr>
      </p:pic>
      <p:sp>
        <p:nvSpPr>
          <p:cNvPr id="671" name="Google Shape;671;g125847d9e51_0_66"/>
          <p:cNvSpPr txBox="1"/>
          <p:nvPr/>
        </p:nvSpPr>
        <p:spPr>
          <a:xfrm>
            <a:off x="612875" y="2673825"/>
            <a:ext cx="4143209" cy="257298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b="1" spc="-150" dirty="0">
                <a:solidFill>
                  <a:srgbClr val="FF0046"/>
                </a:solidFill>
                <a:latin typeface="Arial" panose="020B0604020202020204" pitchFamily="34" charset="0"/>
                <a:ea typeface="Helvetica Neue"/>
                <a:cs typeface="Arial" panose="020B0604020202020204" pitchFamily="34" charset="0"/>
                <a:sym typeface="Helvetica Neue"/>
              </a:rPr>
              <a:t>The Challenge</a:t>
            </a:r>
            <a:endParaRPr b="1" spc="-150" dirty="0">
              <a:solidFill>
                <a:srgbClr val="FF0046"/>
              </a:solidFill>
              <a:latin typeface="Arial" panose="020B0604020202020204" pitchFamily="34" charset="0"/>
              <a:ea typeface="Helvetica Neue"/>
              <a:cs typeface="Arial" panose="020B0604020202020204" pitchFamily="34" charset="0"/>
              <a:sym typeface="Helvetica Neue"/>
            </a:endParaRP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Using a series of spreadsheets to calculate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labour</a:t>
            </a:r>
            <a:r>
              <a:rPr lang="en-US" sz="1350" dirty="0">
                <a:solidFill>
                  <a:schemeClr val="bg1"/>
                </a:solidFill>
                <a:latin typeface="Arial" panose="020B0604020202020204" pitchFamily="34" charset="0"/>
                <a:ea typeface="Helvetica Neue"/>
                <a:cs typeface="Arial" panose="020B0604020202020204" pitchFamily="34" charset="0"/>
                <a:sym typeface="Helvetica Neue"/>
              </a:rPr>
              <a:t> budgets and create schedules</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They wanted to take steps to first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digitalise</a:t>
            </a:r>
            <a:r>
              <a:rPr lang="en-US" sz="1350" dirty="0">
                <a:solidFill>
                  <a:schemeClr val="bg1"/>
                </a:solidFill>
                <a:latin typeface="Arial" panose="020B0604020202020204" pitchFamily="34" charset="0"/>
                <a:ea typeface="Helvetica Neue"/>
                <a:cs typeface="Arial" panose="020B0604020202020204" pitchFamily="34" charset="0"/>
                <a:sym typeface="Helvetica Neue"/>
              </a:rPr>
              <a:t> manual processes and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optimise</a:t>
            </a:r>
            <a:r>
              <a:rPr lang="en-US" sz="1350" dirty="0">
                <a:solidFill>
                  <a:schemeClr val="bg1"/>
                </a:solidFill>
                <a:latin typeface="Arial" panose="020B0604020202020204" pitchFamily="34" charset="0"/>
                <a:ea typeface="Helvetica Neue"/>
                <a:cs typeface="Arial" panose="020B0604020202020204" pitchFamily="34" charset="0"/>
                <a:sym typeface="Helvetica Neue"/>
              </a:rPr>
              <a:t> schedule effectiveness</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A robust digital solution that could be deployed in just 1 month across 4000 employees</a:t>
            </a: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705710" y="972467"/>
            <a:ext cx="4668083" cy="1325563"/>
          </a:xfrm>
        </p:spPr>
        <p:txBody>
          <a:bodyPr anchor="t">
            <a:noAutofit/>
          </a:bodyPr>
          <a:lstStyle/>
          <a:p>
            <a:r>
              <a:rPr lang="en-GB" sz="4000" dirty="0">
                <a:latin typeface="Arial"/>
                <a:cs typeface="Arial"/>
              </a:rPr>
              <a:t>Lush</a:t>
            </a:r>
          </a:p>
        </p:txBody>
      </p:sp>
      <p:pic>
        <p:nvPicPr>
          <p:cNvPr id="13" name="Picture 12" descr="A picture containing text, sign, store, shop&#10;&#10;Description automatically generated">
            <a:extLst>
              <a:ext uri="{FF2B5EF4-FFF2-40B4-BE49-F238E27FC236}">
                <a16:creationId xmlns:a16="http://schemas.microsoft.com/office/drawing/2014/main" id="{C88272EA-2FD9-CE3C-0A7F-8F77BB033E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3389" y="4776822"/>
            <a:ext cx="2887118" cy="1625035"/>
          </a:xfrm>
          <a:prstGeom prst="rect">
            <a:avLst/>
          </a:prstGeom>
        </p:spPr>
      </p:pic>
      <p:pic>
        <p:nvPicPr>
          <p:cNvPr id="12" name="Picture 11" descr="A picture containing circle&#10;&#10;Description automatically generated">
            <a:extLst>
              <a:ext uri="{FF2B5EF4-FFF2-40B4-BE49-F238E27FC236}">
                <a16:creationId xmlns:a16="http://schemas.microsoft.com/office/drawing/2014/main" id="{CE331672-2DCB-426D-D0B9-266A35D38A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0" t="-1" b="-372"/>
          <a:stretch/>
        </p:blipFill>
        <p:spPr>
          <a:xfrm rot="16200000">
            <a:off x="4654550" y="719240"/>
            <a:ext cx="4965704" cy="3527218"/>
          </a:xfrm>
          <a:prstGeom prst="rect">
            <a:avLst/>
          </a:prstGeom>
        </p:spPr>
      </p:pic>
      <p:pic>
        <p:nvPicPr>
          <p:cNvPr id="9" name="Picture 8" descr="A picture containing text, indoor, cup, coffee&#10;&#10;Description automatically generated">
            <a:extLst>
              <a:ext uri="{FF2B5EF4-FFF2-40B4-BE49-F238E27FC236}">
                <a16:creationId xmlns:a16="http://schemas.microsoft.com/office/drawing/2014/main" id="{6485C923-F154-40AA-4FCD-B34F665BE1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48383" y="4778578"/>
            <a:ext cx="2434919" cy="1623279"/>
          </a:xfrm>
          <a:prstGeom prst="rect">
            <a:avLst/>
          </a:prstGeom>
        </p:spPr>
      </p:pic>
      <p:sp>
        <p:nvSpPr>
          <p:cNvPr id="10" name="Google Shape;671;g125847d9e51_0_66">
            <a:extLst>
              <a:ext uri="{FF2B5EF4-FFF2-40B4-BE49-F238E27FC236}">
                <a16:creationId xmlns:a16="http://schemas.microsoft.com/office/drawing/2014/main" id="{056385FE-4269-34A9-3317-91643B94123A}"/>
              </a:ext>
            </a:extLst>
          </p:cNvPr>
          <p:cNvSpPr txBox="1"/>
          <p:nvPr/>
        </p:nvSpPr>
        <p:spPr>
          <a:xfrm>
            <a:off x="705710" y="1558012"/>
            <a:ext cx="4598784" cy="92791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b="1">
                <a:solidFill>
                  <a:schemeClr val="bg1"/>
                </a:solidFill>
                <a:latin typeface="Arial" panose="020B0604020202020204" pitchFamily="34" charset="0"/>
                <a:ea typeface="Helvetica Neue"/>
                <a:cs typeface="Arial" panose="020B0604020202020204" pitchFamily="34" charset="0"/>
                <a:sym typeface="Helvetica Neue"/>
              </a:rPr>
              <a:t>4000 employees </a:t>
            </a:r>
            <a:endParaRPr lang="en-US" sz="1400" b="1" dirty="0">
              <a:solidFill>
                <a:schemeClr val="bg1"/>
              </a:solidFill>
              <a:latin typeface="Arial" panose="020B0604020202020204" pitchFamily="34" charset="0"/>
              <a:ea typeface="Helvetica Neue"/>
              <a:cs typeface="Arial" panose="020B0604020202020204" pitchFamily="34" charset="0"/>
              <a:sym typeface="Helvetica Neue"/>
            </a:endParaRPr>
          </a:p>
          <a:p>
            <a:pPr marL="0" lvl="0" indent="0" algn="l" rtl="0">
              <a:lnSpc>
                <a:spcPct val="115000"/>
              </a:lnSpc>
              <a:spcBef>
                <a:spcPts val="0"/>
              </a:spcBef>
              <a:spcAft>
                <a:spcPts val="0"/>
              </a:spcAft>
              <a:buNone/>
            </a:pPr>
            <a:r>
              <a:rPr lang="en-US" sz="1400" b="1" dirty="0">
                <a:solidFill>
                  <a:schemeClr val="bg1"/>
                </a:solidFill>
                <a:latin typeface="Arial" panose="020B0604020202020204" pitchFamily="34" charset="0"/>
                <a:ea typeface="Helvetica Neue"/>
                <a:cs typeface="Arial" panose="020B0604020202020204" pitchFamily="34" charset="0"/>
                <a:sym typeface="Helvetica Neue"/>
              </a:rPr>
              <a:t>Digital Scheduling | </a:t>
            </a:r>
            <a:r>
              <a:rPr lang="en-US" sz="1400" b="1" dirty="0" err="1">
                <a:solidFill>
                  <a:schemeClr val="bg1"/>
                </a:solidFill>
                <a:latin typeface="Arial" panose="020B0604020202020204" pitchFamily="34" charset="0"/>
                <a:ea typeface="Helvetica Neue"/>
                <a:cs typeface="Arial" panose="020B0604020202020204" pitchFamily="34" charset="0"/>
                <a:sym typeface="Helvetica Neue"/>
              </a:rPr>
              <a:t>Autoscheduling</a:t>
            </a:r>
            <a:r>
              <a:rPr lang="en-US" sz="1400" b="1" dirty="0">
                <a:solidFill>
                  <a:schemeClr val="bg1"/>
                </a:solidFill>
                <a:latin typeface="Arial" panose="020B0604020202020204" pitchFamily="34" charset="0"/>
                <a:ea typeface="Helvetica Neue"/>
                <a:cs typeface="Arial" panose="020B0604020202020204" pitchFamily="34" charset="0"/>
                <a:sym typeface="Helvetica Neue"/>
              </a:rPr>
              <a:t> | Forecasting | Leave &amp; Absence | Time &amp; Attendance | Mobile App</a:t>
            </a:r>
            <a:endParaRPr sz="1400" b="1" dirty="0">
              <a:solidFill>
                <a:schemeClr val="bg1"/>
              </a:solidFill>
              <a:latin typeface="Arial" panose="020B0604020202020204" pitchFamily="34" charset="0"/>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288639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F5AB22-C64C-F74B-09CF-CC47F1171BAA}"/>
              </a:ext>
            </a:extLst>
          </p:cNvPr>
          <p:cNvSpPr>
            <a:spLocks noGrp="1"/>
          </p:cNvSpPr>
          <p:nvPr>
            <p:ph type="title"/>
          </p:nvPr>
        </p:nvSpPr>
        <p:spPr>
          <a:xfrm>
            <a:off x="710609" y="757318"/>
            <a:ext cx="7051158" cy="1325563"/>
          </a:xfrm>
        </p:spPr>
        <p:txBody>
          <a:bodyPr>
            <a:normAutofit/>
          </a:bodyPr>
          <a:lstStyle/>
          <a:p>
            <a:r>
              <a:rPr lang="en-GB" sz="6000" dirty="0"/>
              <a:t>Meet your team.</a:t>
            </a:r>
          </a:p>
        </p:txBody>
      </p:sp>
      <p:sp>
        <p:nvSpPr>
          <p:cNvPr id="13" name="Picture Placeholder 12">
            <a:extLst>
              <a:ext uri="{FF2B5EF4-FFF2-40B4-BE49-F238E27FC236}">
                <a16:creationId xmlns:a16="http://schemas.microsoft.com/office/drawing/2014/main" id="{A6A045C5-1C4E-9086-8924-0D4B36E6CCED}"/>
              </a:ext>
            </a:extLst>
          </p:cNvPr>
          <p:cNvSpPr>
            <a:spLocks noGrp="1"/>
          </p:cNvSpPr>
          <p:nvPr>
            <p:ph type="pic" sz="quarter" idx="16"/>
          </p:nvPr>
        </p:nvSpPr>
        <p:spPr/>
      </p:sp>
      <p:sp>
        <p:nvSpPr>
          <p:cNvPr id="14" name="Text Placeholder 13">
            <a:extLst>
              <a:ext uri="{FF2B5EF4-FFF2-40B4-BE49-F238E27FC236}">
                <a16:creationId xmlns:a16="http://schemas.microsoft.com/office/drawing/2014/main" id="{6B3A4A12-F7CF-769E-BBD8-25C458E5647A}"/>
              </a:ext>
            </a:extLst>
          </p:cNvPr>
          <p:cNvSpPr>
            <a:spLocks noGrp="1"/>
          </p:cNvSpPr>
          <p:nvPr>
            <p:ph type="body" sz="quarter" idx="17"/>
          </p:nvPr>
        </p:nvSpPr>
        <p:spPr/>
        <p:txBody>
          <a:bodyPr>
            <a:normAutofit fontScale="92500" lnSpcReduction="20000"/>
          </a:bodyPr>
          <a:lstStyle/>
          <a:p>
            <a:r>
              <a:rPr lang="en-GB"/>
              <a:t>Stefanie </a:t>
            </a:r>
            <a:r>
              <a:rPr lang="en-GB" err="1"/>
              <a:t>Carr</a:t>
            </a:r>
            <a:endParaRPr lang="en-GB"/>
          </a:p>
        </p:txBody>
      </p:sp>
      <p:sp>
        <p:nvSpPr>
          <p:cNvPr id="15" name="Text Placeholder 14">
            <a:extLst>
              <a:ext uri="{FF2B5EF4-FFF2-40B4-BE49-F238E27FC236}">
                <a16:creationId xmlns:a16="http://schemas.microsoft.com/office/drawing/2014/main" id="{05CB48AF-6DCE-FBB2-31AF-977E81F03950}"/>
              </a:ext>
            </a:extLst>
          </p:cNvPr>
          <p:cNvSpPr>
            <a:spLocks noGrp="1"/>
          </p:cNvSpPr>
          <p:nvPr>
            <p:ph type="body" sz="quarter" idx="18"/>
          </p:nvPr>
        </p:nvSpPr>
        <p:spPr/>
        <p:txBody>
          <a:bodyPr>
            <a:normAutofit fontScale="92500" lnSpcReduction="20000"/>
          </a:bodyPr>
          <a:lstStyle/>
          <a:p>
            <a:r>
              <a:rPr lang="en-GB"/>
              <a:t>Ollie Mead</a:t>
            </a:r>
          </a:p>
        </p:txBody>
      </p:sp>
      <p:sp>
        <p:nvSpPr>
          <p:cNvPr id="16" name="Text Placeholder 15">
            <a:extLst>
              <a:ext uri="{FF2B5EF4-FFF2-40B4-BE49-F238E27FC236}">
                <a16:creationId xmlns:a16="http://schemas.microsoft.com/office/drawing/2014/main" id="{11C6A521-1B05-8AF3-133E-20C30DA81151}"/>
              </a:ext>
            </a:extLst>
          </p:cNvPr>
          <p:cNvSpPr>
            <a:spLocks noGrp="1"/>
          </p:cNvSpPr>
          <p:nvPr>
            <p:ph type="body" sz="quarter" idx="19"/>
          </p:nvPr>
        </p:nvSpPr>
        <p:spPr/>
        <p:txBody>
          <a:bodyPr>
            <a:normAutofit fontScale="92500" lnSpcReduction="20000"/>
          </a:bodyPr>
          <a:lstStyle/>
          <a:p>
            <a:endParaRPr lang="en-GB"/>
          </a:p>
        </p:txBody>
      </p:sp>
      <p:sp>
        <p:nvSpPr>
          <p:cNvPr id="17" name="Text Placeholder 16">
            <a:extLst>
              <a:ext uri="{FF2B5EF4-FFF2-40B4-BE49-F238E27FC236}">
                <a16:creationId xmlns:a16="http://schemas.microsoft.com/office/drawing/2014/main" id="{EB67180D-5DFC-8628-24BB-4ACA93A4E9E9}"/>
              </a:ext>
            </a:extLst>
          </p:cNvPr>
          <p:cNvSpPr>
            <a:spLocks noGrp="1"/>
          </p:cNvSpPr>
          <p:nvPr>
            <p:ph type="body" sz="quarter" idx="20"/>
          </p:nvPr>
        </p:nvSpPr>
        <p:spPr/>
        <p:txBody>
          <a:bodyPr>
            <a:normAutofit fontScale="92500" lnSpcReduction="20000"/>
          </a:bodyPr>
          <a:lstStyle/>
          <a:p>
            <a:endParaRPr lang="en-GB"/>
          </a:p>
        </p:txBody>
      </p:sp>
      <p:sp>
        <p:nvSpPr>
          <p:cNvPr id="18" name="Text Placeholder 17">
            <a:extLst>
              <a:ext uri="{FF2B5EF4-FFF2-40B4-BE49-F238E27FC236}">
                <a16:creationId xmlns:a16="http://schemas.microsoft.com/office/drawing/2014/main" id="{A16612DA-3325-DA9A-263B-DF340AEA3838}"/>
              </a:ext>
            </a:extLst>
          </p:cNvPr>
          <p:cNvSpPr>
            <a:spLocks noGrp="1"/>
          </p:cNvSpPr>
          <p:nvPr>
            <p:ph type="body" sz="quarter" idx="21"/>
          </p:nvPr>
        </p:nvSpPr>
        <p:spPr/>
        <p:txBody>
          <a:bodyPr/>
          <a:lstStyle/>
          <a:p>
            <a:r>
              <a:rPr lang="en-GB"/>
              <a:t>VP of Marketing</a:t>
            </a:r>
          </a:p>
        </p:txBody>
      </p:sp>
      <p:sp>
        <p:nvSpPr>
          <p:cNvPr id="19" name="Text Placeholder 18">
            <a:extLst>
              <a:ext uri="{FF2B5EF4-FFF2-40B4-BE49-F238E27FC236}">
                <a16:creationId xmlns:a16="http://schemas.microsoft.com/office/drawing/2014/main" id="{AD98573B-CE30-D792-52C9-137B61C092D5}"/>
              </a:ext>
            </a:extLst>
          </p:cNvPr>
          <p:cNvSpPr>
            <a:spLocks noGrp="1"/>
          </p:cNvSpPr>
          <p:nvPr>
            <p:ph type="body" sz="quarter" idx="22"/>
          </p:nvPr>
        </p:nvSpPr>
        <p:spPr/>
        <p:txBody>
          <a:bodyPr/>
          <a:lstStyle/>
          <a:p>
            <a:r>
              <a:rPr lang="en-GB"/>
              <a:t>VP of Sales</a:t>
            </a:r>
          </a:p>
        </p:txBody>
      </p:sp>
      <p:sp>
        <p:nvSpPr>
          <p:cNvPr id="20" name="Text Placeholder 19">
            <a:extLst>
              <a:ext uri="{FF2B5EF4-FFF2-40B4-BE49-F238E27FC236}">
                <a16:creationId xmlns:a16="http://schemas.microsoft.com/office/drawing/2014/main" id="{ED4208B6-F052-7C83-D730-5D434B5A56BA}"/>
              </a:ext>
            </a:extLst>
          </p:cNvPr>
          <p:cNvSpPr>
            <a:spLocks noGrp="1"/>
          </p:cNvSpPr>
          <p:nvPr>
            <p:ph type="body" sz="quarter" idx="23"/>
          </p:nvPr>
        </p:nvSpPr>
        <p:spPr/>
        <p:txBody>
          <a:bodyPr/>
          <a:lstStyle/>
          <a:p>
            <a:endParaRPr lang="en-GB"/>
          </a:p>
        </p:txBody>
      </p:sp>
      <p:sp>
        <p:nvSpPr>
          <p:cNvPr id="21" name="Text Placeholder 20">
            <a:extLst>
              <a:ext uri="{FF2B5EF4-FFF2-40B4-BE49-F238E27FC236}">
                <a16:creationId xmlns:a16="http://schemas.microsoft.com/office/drawing/2014/main" id="{2B663218-57FD-4F69-2949-62FA45EC54DB}"/>
              </a:ext>
            </a:extLst>
          </p:cNvPr>
          <p:cNvSpPr>
            <a:spLocks noGrp="1"/>
          </p:cNvSpPr>
          <p:nvPr>
            <p:ph type="body" sz="quarter" idx="24"/>
          </p:nvPr>
        </p:nvSpPr>
        <p:spPr/>
        <p:txBody>
          <a:bodyPr/>
          <a:lstStyle/>
          <a:p>
            <a:endParaRPr lang="en-GB"/>
          </a:p>
        </p:txBody>
      </p:sp>
      <p:pic>
        <p:nvPicPr>
          <p:cNvPr id="39" name="Picture Placeholder 38" descr="A person with a beard&#10;&#10;Description automatically generated with medium confidence">
            <a:extLst>
              <a:ext uri="{FF2B5EF4-FFF2-40B4-BE49-F238E27FC236}">
                <a16:creationId xmlns:a16="http://schemas.microsoft.com/office/drawing/2014/main" id="{D67924F9-6D56-956B-8524-B615CDC3B835}"/>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pic>
        <p:nvPicPr>
          <p:cNvPr id="37" name="Picture Placeholder 36" descr="A person smiling for the camera&#10;&#10;Description automatically generated with medium confidence">
            <a:extLst>
              <a:ext uri="{FF2B5EF4-FFF2-40B4-BE49-F238E27FC236}">
                <a16:creationId xmlns:a16="http://schemas.microsoft.com/office/drawing/2014/main" id="{36FE8865-7636-14D1-BE1B-D63BAE75DCA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35" name="Picture Placeholder 34" descr="A person smiling at the camera&#10;&#10;Description automatically generated">
            <a:extLst>
              <a:ext uri="{FF2B5EF4-FFF2-40B4-BE49-F238E27FC236}">
                <a16:creationId xmlns:a16="http://schemas.microsoft.com/office/drawing/2014/main" id="{46CCA72A-A46C-C611-7947-E99EC31CD6E1}"/>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303134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11" name="Picture 10" descr="A picture containing person, building, outdoor&#10;&#10;Description automatically generated">
            <a:extLst>
              <a:ext uri="{FF2B5EF4-FFF2-40B4-BE49-F238E27FC236}">
                <a16:creationId xmlns:a16="http://schemas.microsoft.com/office/drawing/2014/main" id="{CB735A6B-456E-D7D7-B0A2-F800C27A55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55588" y="0"/>
            <a:ext cx="3104842" cy="2069894"/>
          </a:xfrm>
          <a:prstGeom prst="rect">
            <a:avLst/>
          </a:prstGeom>
        </p:spPr>
      </p:pic>
      <p:sp>
        <p:nvSpPr>
          <p:cNvPr id="673" name="Google Shape;673;g125847d9e51_0_66"/>
          <p:cNvSpPr txBox="1"/>
          <p:nvPr/>
        </p:nvSpPr>
        <p:spPr>
          <a:xfrm>
            <a:off x="5971430" y="1790893"/>
            <a:ext cx="5335325" cy="3543376"/>
          </a:xfrm>
          <a:prstGeom prst="rect">
            <a:avLst/>
          </a:prstGeom>
          <a:noFill/>
          <a:ln>
            <a:noFill/>
          </a:ln>
        </p:spPr>
        <p:txBody>
          <a:bodyPr spcFirstLastPara="1" wrap="square" lIns="91425" tIns="91425" rIns="91425" bIns="91425" anchor="t" anchorCtr="0">
            <a:spAutoFit/>
          </a:bodyPr>
          <a:lstStyle/>
          <a:p>
            <a:pPr>
              <a:lnSpc>
                <a:spcPct val="90000"/>
              </a:lnSpc>
            </a:pPr>
            <a:r>
              <a:rPr lang="en-US" sz="2400" b="1" spc="-150">
                <a:solidFill>
                  <a:srgbClr val="FF0046"/>
                </a:solidFill>
                <a:latin typeface="Arial" panose="020B0604020202020204" pitchFamily="34" charset="0"/>
                <a:ea typeface="Helvetica Neue"/>
                <a:cs typeface="Arial" panose="020B0604020202020204" pitchFamily="34" charset="0"/>
                <a:sym typeface="Helvetica Neue"/>
              </a:rPr>
              <a:t>“Flexible scheduling has been made really easy. Before it felt as though we were working with quill and paper and using endless amounts of spreadsheets. I’m hugely excited about the </a:t>
            </a:r>
            <a:r>
              <a:rPr lang="en-US" sz="2400" b="1" spc="-150" err="1">
                <a:solidFill>
                  <a:srgbClr val="FF0046"/>
                </a:solidFill>
                <a:latin typeface="Arial" panose="020B0604020202020204" pitchFamily="34" charset="0"/>
                <a:ea typeface="Helvetica Neue"/>
                <a:cs typeface="Arial" panose="020B0604020202020204" pitchFamily="34" charset="0"/>
                <a:sym typeface="Helvetica Neue"/>
              </a:rPr>
              <a:t>Autoscheduling</a:t>
            </a:r>
            <a:r>
              <a:rPr lang="en-US" sz="2400" b="1" spc="-150">
                <a:solidFill>
                  <a:srgbClr val="FF0046"/>
                </a:solidFill>
                <a:latin typeface="Arial" panose="020B0604020202020204" pitchFamily="34" charset="0"/>
                <a:ea typeface="Helvetica Neue"/>
                <a:cs typeface="Arial" panose="020B0604020202020204" pitchFamily="34" charset="0"/>
                <a:sym typeface="Helvetica Neue"/>
              </a:rPr>
              <a:t> function. I think for smaller Lush stores this would be absolutely brilliant where there’s only a management team and sales advisors ”</a:t>
            </a:r>
            <a:endParaRPr sz="750" b="1" spc="-150">
              <a:solidFill>
                <a:schemeClr val="dk1"/>
              </a:solidFill>
              <a:latin typeface="Arial" panose="020B0604020202020204" pitchFamily="34" charset="0"/>
              <a:ea typeface="Helvetica Neue"/>
              <a:cs typeface="Arial" panose="020B0604020202020204" pitchFamily="34" charset="0"/>
              <a:sym typeface="Helvetica Neue"/>
            </a:endParaRPr>
          </a:p>
          <a:p>
            <a:pPr marL="0" lvl="0" indent="0" algn="ctr" rtl="0">
              <a:lnSpc>
                <a:spcPct val="115000"/>
              </a:lnSpc>
              <a:spcBef>
                <a:spcPts val="1000"/>
              </a:spcBef>
              <a:spcAft>
                <a:spcPts val="0"/>
              </a:spcAft>
              <a:buNone/>
            </a:pPr>
            <a:endParaRPr sz="1350">
              <a:solidFill>
                <a:schemeClr val="dk1"/>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C270C4B7-CD9B-F507-46FB-27602EEA2DDF}"/>
              </a:ext>
            </a:extLst>
          </p:cNvPr>
          <p:cNvSpPr>
            <a:spLocks noGrp="1"/>
          </p:cNvSpPr>
          <p:nvPr>
            <p:ph type="title"/>
          </p:nvPr>
        </p:nvSpPr>
        <p:spPr>
          <a:xfrm>
            <a:off x="2889261" y="668382"/>
            <a:ext cx="4668083" cy="789930"/>
          </a:xfrm>
        </p:spPr>
        <p:txBody>
          <a:bodyPr anchor="t">
            <a:noAutofit/>
          </a:bodyPr>
          <a:lstStyle/>
          <a:p>
            <a:r>
              <a:rPr lang="en-GB" sz="4000">
                <a:latin typeface="Arial"/>
                <a:cs typeface="Arial"/>
              </a:rPr>
              <a:t>Lush</a:t>
            </a:r>
          </a:p>
        </p:txBody>
      </p:sp>
      <p:sp>
        <p:nvSpPr>
          <p:cNvPr id="7" name="Google Shape;671;g125847d9e51_0_66">
            <a:extLst>
              <a:ext uri="{FF2B5EF4-FFF2-40B4-BE49-F238E27FC236}">
                <a16:creationId xmlns:a16="http://schemas.microsoft.com/office/drawing/2014/main" id="{D1578310-7AB0-4CEE-2FC9-3B120062C610}"/>
              </a:ext>
            </a:extLst>
          </p:cNvPr>
          <p:cNvSpPr txBox="1"/>
          <p:nvPr/>
        </p:nvSpPr>
        <p:spPr>
          <a:xfrm>
            <a:off x="2889261" y="1832167"/>
            <a:ext cx="2652798" cy="319622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b="1" spc="-150" dirty="0">
                <a:solidFill>
                  <a:srgbClr val="FF0046"/>
                </a:solidFill>
                <a:latin typeface="Arial" panose="020B0604020202020204" pitchFamily="34" charset="0"/>
                <a:ea typeface="Helvetica Neue"/>
                <a:cs typeface="Arial" panose="020B0604020202020204" pitchFamily="34" charset="0"/>
                <a:sym typeface="Helvetica Neue"/>
              </a:rPr>
              <a:t>The Results</a:t>
            </a:r>
            <a:endParaRPr b="1" spc="-150" dirty="0">
              <a:solidFill>
                <a:srgbClr val="FF0046"/>
              </a:solidFill>
              <a:latin typeface="Arial" panose="020B0604020202020204" pitchFamily="34" charset="0"/>
              <a:ea typeface="Helvetica Neue"/>
              <a:cs typeface="Arial" panose="020B0604020202020204" pitchFamily="34" charset="0"/>
              <a:sym typeface="Helvetica Neue"/>
            </a:endParaRPr>
          </a:p>
          <a:p>
            <a:pPr marL="313200" lvl="0" indent="-242325">
              <a:spcBef>
                <a:spcPts val="1000"/>
              </a:spcBef>
              <a:spcAft>
                <a:spcPts val="600"/>
              </a:spcAft>
              <a:buSzPts val="1350"/>
              <a:buFont typeface="Arial" panose="020B0604020202020204" pitchFamily="34" charset="0"/>
              <a:buChar char="•"/>
            </a:pPr>
            <a:r>
              <a:rPr lang="en-US" sz="1350" dirty="0" err="1">
                <a:solidFill>
                  <a:schemeClr val="bg1"/>
                </a:solidFill>
                <a:latin typeface="Arial" panose="020B0604020202020204" pitchFamily="34" charset="0"/>
                <a:ea typeface="Helvetica Neue"/>
                <a:cs typeface="Arial" panose="020B0604020202020204" pitchFamily="34" charset="0"/>
                <a:sym typeface="Helvetica Neue"/>
              </a:rPr>
              <a:t>Optimised</a:t>
            </a:r>
            <a:r>
              <a:rPr lang="en-US" sz="1350" dirty="0">
                <a:solidFill>
                  <a:schemeClr val="bg1"/>
                </a:solidFill>
                <a:latin typeface="Arial" panose="020B0604020202020204" pitchFamily="34" charset="0"/>
                <a:ea typeface="Helvetica Neue"/>
                <a:cs typeface="Arial" panose="020B0604020202020204" pitchFamily="34" charset="0"/>
                <a:sym typeface="Helvetica Neue"/>
              </a:rPr>
              <a:t>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rotas</a:t>
            </a:r>
            <a:r>
              <a:rPr lang="en-US" sz="1350" dirty="0">
                <a:solidFill>
                  <a:schemeClr val="bg1"/>
                </a:solidFill>
                <a:latin typeface="Arial" panose="020B0604020202020204" pitchFamily="34" charset="0"/>
                <a:ea typeface="Helvetica Neue"/>
                <a:cs typeface="Arial" panose="020B0604020202020204" pitchFamily="34" charset="0"/>
                <a:sym typeface="Helvetica Neue"/>
              </a:rPr>
              <a:t> created in 30 seconds vs 2-3 hours of manual process previously</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Decreased their staff costs by 8% with </a:t>
            </a:r>
            <a:r>
              <a:rPr lang="en-US" sz="1350" dirty="0" err="1">
                <a:solidFill>
                  <a:schemeClr val="bg1"/>
                </a:solidFill>
                <a:latin typeface="Arial" panose="020B0604020202020204" pitchFamily="34" charset="0"/>
                <a:ea typeface="Helvetica Neue"/>
                <a:cs typeface="Arial" panose="020B0604020202020204" pitchFamily="34" charset="0"/>
                <a:sym typeface="Helvetica Neue"/>
              </a:rPr>
              <a:t>optimised</a:t>
            </a:r>
            <a:r>
              <a:rPr lang="en-US" sz="1350" dirty="0">
                <a:solidFill>
                  <a:schemeClr val="bg1"/>
                </a:solidFill>
                <a:latin typeface="Arial" panose="020B0604020202020204" pitchFamily="34" charset="0"/>
                <a:ea typeface="Helvetica Neue"/>
                <a:cs typeface="Arial" panose="020B0604020202020204" pitchFamily="34" charset="0"/>
                <a:sym typeface="Helvetica Neue"/>
              </a:rPr>
              <a:t> scheduling</a:t>
            </a:r>
          </a:p>
          <a:p>
            <a:pPr marL="313200" lvl="0" indent="-242325">
              <a:spcBef>
                <a:spcPts val="1000"/>
              </a:spcBef>
              <a:spcAft>
                <a:spcPts val="600"/>
              </a:spcAft>
              <a:buSzPts val="1350"/>
              <a:buFont typeface="Arial" panose="020B0604020202020204" pitchFamily="34" charset="0"/>
              <a:buChar char="•"/>
            </a:pPr>
            <a:r>
              <a:rPr lang="en-US" sz="1350" dirty="0">
                <a:solidFill>
                  <a:schemeClr val="bg1"/>
                </a:solidFill>
                <a:latin typeface="Arial" panose="020B0604020202020204" pitchFamily="34" charset="0"/>
                <a:ea typeface="Helvetica Neue"/>
                <a:cs typeface="Arial" panose="020B0604020202020204" pitchFamily="34" charset="0"/>
                <a:sym typeface="Helvetica Neue"/>
              </a:rPr>
              <a:t>Their internal productivity markers saw a 16% increase, accounting for an extra £83K worth of sales</a:t>
            </a:r>
          </a:p>
        </p:txBody>
      </p:sp>
      <p:sp>
        <p:nvSpPr>
          <p:cNvPr id="3" name="Rounded Rectangle 2">
            <a:hlinkClick r:id="rId4"/>
            <a:extLst>
              <a:ext uri="{FF2B5EF4-FFF2-40B4-BE49-F238E27FC236}">
                <a16:creationId xmlns:a16="http://schemas.microsoft.com/office/drawing/2014/main" id="{386D4221-69D9-4DB7-2C0F-9369B0872BB5}"/>
              </a:ext>
            </a:extLst>
          </p:cNvPr>
          <p:cNvSpPr/>
          <p:nvPr/>
        </p:nvSpPr>
        <p:spPr>
          <a:xfrm>
            <a:off x="9475770" y="5130217"/>
            <a:ext cx="1604967" cy="408104"/>
          </a:xfrm>
          <a:prstGeom prst="roundRect">
            <a:avLst>
              <a:gd name="adj" fmla="val 50000"/>
            </a:avLst>
          </a:prstGeom>
          <a:solidFill>
            <a:srgbClr val="FF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hlinkClick r:id="rId4"/>
            <a:extLst>
              <a:ext uri="{FF2B5EF4-FFF2-40B4-BE49-F238E27FC236}">
                <a16:creationId xmlns:a16="http://schemas.microsoft.com/office/drawing/2014/main" id="{B4D602DC-B25E-F6FF-FF50-F2EE5DBCFF9A}"/>
              </a:ext>
            </a:extLst>
          </p:cNvPr>
          <p:cNvSpPr txBox="1"/>
          <p:nvPr/>
        </p:nvSpPr>
        <p:spPr>
          <a:xfrm>
            <a:off x="9662204" y="5211292"/>
            <a:ext cx="1260403" cy="261610"/>
          </a:xfrm>
          <a:prstGeom prst="rect">
            <a:avLst/>
          </a:prstGeom>
          <a:noFill/>
        </p:spPr>
        <p:txBody>
          <a:bodyPr wrap="square" rtlCol="0">
            <a:spAutoFit/>
          </a:bodyPr>
          <a:lstStyle/>
          <a:p>
            <a:r>
              <a:rPr lang="en-US" sz="1100" dirty="0">
                <a:solidFill>
                  <a:schemeClr val="bg1"/>
                </a:solidFill>
                <a:latin typeface="Arial" panose="020B0604020202020204" pitchFamily="34" charset="0"/>
                <a:ea typeface="Helvetica Neue"/>
                <a:cs typeface="Arial" panose="020B0604020202020204" pitchFamily="34" charset="0"/>
                <a:sym typeface="Helvetica Neue"/>
                <a:hlinkClick r:id="rId5">
                  <a:extLst>
                    <a:ext uri="{A12FA001-AC4F-418D-AE19-62706E023703}">
                      <ahyp:hlinkClr xmlns:ahyp="http://schemas.microsoft.com/office/drawing/2018/hyperlinkcolor" val="tx"/>
                    </a:ext>
                  </a:extLst>
                </a:hlinkClick>
              </a:rPr>
              <a:t>Read case study</a:t>
            </a:r>
            <a:endParaRPr lang="en-GB" sz="1100" dirty="0">
              <a:solidFill>
                <a:schemeClr val="bg1"/>
              </a:solidFill>
            </a:endParaRPr>
          </a:p>
        </p:txBody>
      </p:sp>
      <p:sp>
        <p:nvSpPr>
          <p:cNvPr id="9" name="Google Shape;671;g125847d9e51_0_66">
            <a:extLst>
              <a:ext uri="{FF2B5EF4-FFF2-40B4-BE49-F238E27FC236}">
                <a16:creationId xmlns:a16="http://schemas.microsoft.com/office/drawing/2014/main" id="{56158DA3-C1A6-9D0B-FAB4-B20EE85ACBA6}"/>
              </a:ext>
            </a:extLst>
          </p:cNvPr>
          <p:cNvSpPr txBox="1"/>
          <p:nvPr/>
        </p:nvSpPr>
        <p:spPr>
          <a:xfrm>
            <a:off x="6040747" y="4982670"/>
            <a:ext cx="3346210" cy="584745"/>
          </a:xfrm>
          <a:prstGeom prst="rect">
            <a:avLst/>
          </a:prstGeom>
          <a:noFill/>
          <a:ln>
            <a:noFill/>
          </a:ln>
        </p:spPr>
        <p:txBody>
          <a:bodyPr spcFirstLastPara="1" wrap="square" lIns="91425" tIns="91425" rIns="91425" bIns="91425" anchor="t" anchorCtr="0">
            <a:spAutoFit/>
          </a:bodyPr>
          <a:lstStyle/>
          <a:p>
            <a:pPr>
              <a:buSzPts val="1350"/>
            </a:pPr>
            <a:r>
              <a:rPr lang="en-US" sz="1400" b="1" spc="-30">
                <a:solidFill>
                  <a:schemeClr val="bg1"/>
                </a:solidFill>
                <a:latin typeface="Arial" panose="020B0604020202020204" pitchFamily="34" charset="0"/>
                <a:ea typeface="Helvetica Neue"/>
                <a:cs typeface="Arial" panose="020B0604020202020204" pitchFamily="34" charset="0"/>
                <a:sym typeface="Helvetica Neue"/>
              </a:rPr>
              <a:t>Jennifer Handley </a:t>
            </a:r>
            <a:br>
              <a:rPr lang="en-US" sz="1200" b="1" spc="-30">
                <a:solidFill>
                  <a:schemeClr val="bg1"/>
                </a:solidFill>
                <a:latin typeface="Arial" panose="020B0604020202020204" pitchFamily="34" charset="0"/>
                <a:ea typeface="Helvetica Neue"/>
                <a:cs typeface="Arial" panose="020B0604020202020204" pitchFamily="34" charset="0"/>
                <a:sym typeface="Helvetica Neue"/>
              </a:rPr>
            </a:br>
            <a:r>
              <a:rPr lang="en-US" sz="1200" spc="-30">
                <a:solidFill>
                  <a:schemeClr val="bg1"/>
                </a:solidFill>
                <a:latin typeface="Arial" panose="020B0604020202020204" pitchFamily="34" charset="0"/>
                <a:ea typeface="Helvetica Neue"/>
                <a:cs typeface="Arial" panose="020B0604020202020204" pitchFamily="34" charset="0"/>
                <a:sym typeface="Helvetica Neue"/>
              </a:rPr>
              <a:t>Lush</a:t>
            </a:r>
          </a:p>
        </p:txBody>
      </p:sp>
      <p:pic>
        <p:nvPicPr>
          <p:cNvPr id="10" name="Picture 9" descr="A bag of candy&#10;&#10;Description automatically generated with low confidence">
            <a:extLst>
              <a:ext uri="{FF2B5EF4-FFF2-40B4-BE49-F238E27FC236}">
                <a16:creationId xmlns:a16="http://schemas.microsoft.com/office/drawing/2014/main" id="{2FB02C3D-FC91-76D5-C198-5D7CE5A8BDF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623636"/>
            <a:ext cx="2126532" cy="4572000"/>
          </a:xfrm>
          <a:prstGeom prst="rect">
            <a:avLst/>
          </a:prstGeom>
        </p:spPr>
      </p:pic>
    </p:spTree>
    <p:extLst>
      <p:ext uri="{BB962C8B-B14F-4D97-AF65-F5344CB8AC3E}">
        <p14:creationId xmlns:p14="http://schemas.microsoft.com/office/powerpoint/2010/main" val="3687585854"/>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4" name="Title 3">
            <a:extLst>
              <a:ext uri="{FF2B5EF4-FFF2-40B4-BE49-F238E27FC236}">
                <a16:creationId xmlns:a16="http://schemas.microsoft.com/office/drawing/2014/main" id="{9250490B-654C-6BA6-597F-CC0007D4ECFC}"/>
              </a:ext>
            </a:extLst>
          </p:cNvPr>
          <p:cNvSpPr>
            <a:spLocks noGrp="1"/>
          </p:cNvSpPr>
          <p:nvPr>
            <p:ph type="title"/>
          </p:nvPr>
        </p:nvSpPr>
        <p:spPr/>
        <p:txBody>
          <a:bodyPr>
            <a:noAutofit/>
          </a:bodyPr>
          <a:lstStyle/>
          <a:p>
            <a:r>
              <a:rPr lang="en-GB" dirty="0">
                <a:latin typeface="Arial"/>
                <a:cs typeface="Arial"/>
              </a:rPr>
              <a:t>Ongoing Partnership </a:t>
            </a:r>
            <a:br>
              <a:rPr lang="en-GB" dirty="0"/>
            </a:br>
            <a:r>
              <a:rPr lang="en-GB" dirty="0">
                <a:latin typeface="Arial"/>
                <a:cs typeface="Arial"/>
              </a:rPr>
              <a:t>&amp; Support.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close-up of a gavel&#10;&#10;Description automatically generated with low confidence">
            <a:extLst>
              <a:ext uri="{FF2B5EF4-FFF2-40B4-BE49-F238E27FC236}">
                <a16:creationId xmlns:a16="http://schemas.microsoft.com/office/drawing/2014/main" id="{41899456-C985-ECC0-5E1D-1DAFBE22D45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2" name="Oval 21">
            <a:extLst>
              <a:ext uri="{FF2B5EF4-FFF2-40B4-BE49-F238E27FC236}">
                <a16:creationId xmlns:a16="http://schemas.microsoft.com/office/drawing/2014/main" id="{39817EB4-8B36-8D3B-2849-5BB33142542C}"/>
              </a:ext>
            </a:extLst>
          </p:cNvPr>
          <p:cNvSpPr/>
          <p:nvPr/>
        </p:nvSpPr>
        <p:spPr>
          <a:xfrm>
            <a:off x="9143073" y="1694856"/>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58" name="TextBox 57">
            <a:extLst>
              <a:ext uri="{FF2B5EF4-FFF2-40B4-BE49-F238E27FC236}">
                <a16:creationId xmlns:a16="http://schemas.microsoft.com/office/drawing/2014/main" id="{FFC251D5-DFBE-E760-1D7B-B2A8127EAB78}"/>
              </a:ext>
            </a:extLst>
          </p:cNvPr>
          <p:cNvSpPr txBox="1"/>
          <p:nvPr/>
        </p:nvSpPr>
        <p:spPr>
          <a:xfrm>
            <a:off x="961878" y="4936092"/>
            <a:ext cx="1219191" cy="537519"/>
          </a:xfrm>
          <a:prstGeom prst="rect">
            <a:avLst/>
          </a:prstGeom>
          <a:noFill/>
        </p:spPr>
        <p:txBody>
          <a:bodyPr wrap="square" lIns="0" rIns="0" rtlCol="0">
            <a:spAutoFit/>
          </a:bodyPr>
          <a:lstStyle/>
          <a:p>
            <a:pPr algn="ctr">
              <a:lnSpc>
                <a:spcPct val="110000"/>
              </a:lnSpc>
            </a:pPr>
            <a:r>
              <a:rPr lang="en-US" sz="900" b="1" spc="-40">
                <a:solidFill>
                  <a:srgbClr val="0F0F28"/>
                </a:solidFill>
                <a:latin typeface="Arial" panose="020B0604020202020204" pitchFamily="34" charset="0"/>
                <a:cs typeface="Arial" panose="020B0604020202020204" pitchFamily="34" charset="0"/>
              </a:rPr>
              <a:t>"No problem with the app, always keeps me up to date :)"</a:t>
            </a:r>
          </a:p>
        </p:txBody>
      </p:sp>
      <p:sp>
        <p:nvSpPr>
          <p:cNvPr id="64" name="TextBox 63">
            <a:extLst>
              <a:ext uri="{FF2B5EF4-FFF2-40B4-BE49-F238E27FC236}">
                <a16:creationId xmlns:a16="http://schemas.microsoft.com/office/drawing/2014/main" id="{D8F79809-6FE3-E920-B851-203245557D53}"/>
              </a:ext>
            </a:extLst>
          </p:cNvPr>
          <p:cNvSpPr txBox="1"/>
          <p:nvPr/>
        </p:nvSpPr>
        <p:spPr>
          <a:xfrm>
            <a:off x="5285857" y="4936092"/>
            <a:ext cx="1484027" cy="689869"/>
          </a:xfrm>
          <a:prstGeom prst="rect">
            <a:avLst/>
          </a:prstGeom>
          <a:noFill/>
        </p:spPr>
        <p:txBody>
          <a:bodyPr wrap="square" lIns="0" rIns="0" rtlCol="0">
            <a:spAutoFit/>
          </a:bodyPr>
          <a:lstStyle/>
          <a:p>
            <a:pPr algn="ctr">
              <a:lnSpc>
                <a:spcPct val="110000"/>
              </a:lnSpc>
            </a:pPr>
            <a:r>
              <a:rPr lang="en-US" sz="900" b="1" spc="-40">
                <a:solidFill>
                  <a:srgbClr val="0F0F28"/>
                </a:solidFill>
                <a:latin typeface="Arial" panose="020B0604020202020204" pitchFamily="34" charset="0"/>
                <a:cs typeface="Arial" panose="020B0604020202020204" pitchFamily="34" charset="0"/>
              </a:rPr>
              <a:t>"The app provides quick updates on work schedules and shifts availability. Reliable and efficient."</a:t>
            </a:r>
          </a:p>
        </p:txBody>
      </p:sp>
      <p:sp>
        <p:nvSpPr>
          <p:cNvPr id="66" name="TextBox 65">
            <a:extLst>
              <a:ext uri="{FF2B5EF4-FFF2-40B4-BE49-F238E27FC236}">
                <a16:creationId xmlns:a16="http://schemas.microsoft.com/office/drawing/2014/main" id="{2BD194E9-C784-5D2F-95BF-AC86B704807E}"/>
              </a:ext>
            </a:extLst>
          </p:cNvPr>
          <p:cNvSpPr txBox="1"/>
          <p:nvPr/>
        </p:nvSpPr>
        <p:spPr>
          <a:xfrm>
            <a:off x="7501678" y="5088441"/>
            <a:ext cx="1411801" cy="385170"/>
          </a:xfrm>
          <a:prstGeom prst="rect">
            <a:avLst/>
          </a:prstGeom>
          <a:noFill/>
        </p:spPr>
        <p:txBody>
          <a:bodyPr wrap="square" lIns="0" rIns="0" rtlCol="0">
            <a:spAutoFit/>
          </a:bodyPr>
          <a:lstStyle/>
          <a:p>
            <a:pPr algn="ctr">
              <a:lnSpc>
                <a:spcPct val="110000"/>
              </a:lnSpc>
            </a:pPr>
            <a:r>
              <a:rPr lang="en-GB" sz="900" b="1" spc="-40">
                <a:solidFill>
                  <a:srgbClr val="0F0F28"/>
                </a:solidFill>
                <a:latin typeface="Arial" panose="020B0604020202020204" pitchFamily="34" charset="0"/>
                <a:cs typeface="Arial" panose="020B0604020202020204" pitchFamily="34" charset="0"/>
              </a:rPr>
              <a:t>“I like the way it shows the duty rota"</a:t>
            </a:r>
            <a:endParaRPr lang="en-US" sz="900" b="1" spc="-40">
              <a:solidFill>
                <a:srgbClr val="0F0F28"/>
              </a:solidFill>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347007A8-9AE5-F9E9-DD16-626789CE9992}"/>
              </a:ext>
            </a:extLst>
          </p:cNvPr>
          <p:cNvSpPr txBox="1"/>
          <p:nvPr/>
        </p:nvSpPr>
        <p:spPr>
          <a:xfrm>
            <a:off x="9645272" y="4936092"/>
            <a:ext cx="1576983" cy="537519"/>
          </a:xfrm>
          <a:prstGeom prst="rect">
            <a:avLst/>
          </a:prstGeom>
          <a:noFill/>
        </p:spPr>
        <p:txBody>
          <a:bodyPr wrap="square" lIns="0" rIns="0" rtlCol="0">
            <a:spAutoFit/>
          </a:bodyPr>
          <a:lstStyle/>
          <a:p>
            <a:pPr algn="ctr">
              <a:lnSpc>
                <a:spcPct val="110000"/>
              </a:lnSpc>
            </a:pPr>
            <a:r>
              <a:rPr lang="en-US" sz="900" b="1" spc="-40">
                <a:solidFill>
                  <a:srgbClr val="0F0F28"/>
                </a:solidFill>
                <a:latin typeface="Arial" panose="020B0604020202020204" pitchFamily="34" charset="0"/>
                <a:cs typeface="Arial" panose="020B0604020202020204" pitchFamily="34" charset="0"/>
              </a:rPr>
              <a:t>It's super easy to use and can sync your mobile phone and to phone calendar"</a:t>
            </a:r>
          </a:p>
        </p:txBody>
      </p:sp>
      <p:sp>
        <p:nvSpPr>
          <p:cNvPr id="71" name="Oval 70">
            <a:extLst>
              <a:ext uri="{FF2B5EF4-FFF2-40B4-BE49-F238E27FC236}">
                <a16:creationId xmlns:a16="http://schemas.microsoft.com/office/drawing/2014/main" id="{C35FD373-B3D3-BC47-838F-979AB24C8A5D}"/>
              </a:ext>
            </a:extLst>
          </p:cNvPr>
          <p:cNvSpPr/>
          <p:nvPr/>
        </p:nvSpPr>
        <p:spPr>
          <a:xfrm>
            <a:off x="708016" y="1694856"/>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19" name="Oval 18">
            <a:extLst>
              <a:ext uri="{FF2B5EF4-FFF2-40B4-BE49-F238E27FC236}">
                <a16:creationId xmlns:a16="http://schemas.microsoft.com/office/drawing/2014/main" id="{3A90B6B7-D9B1-6015-A0C5-069FDD2FA0F8}"/>
              </a:ext>
            </a:extLst>
          </p:cNvPr>
          <p:cNvSpPr/>
          <p:nvPr/>
        </p:nvSpPr>
        <p:spPr>
          <a:xfrm>
            <a:off x="3576879" y="1694856"/>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20" name="Oval 19">
            <a:extLst>
              <a:ext uri="{FF2B5EF4-FFF2-40B4-BE49-F238E27FC236}">
                <a16:creationId xmlns:a16="http://schemas.microsoft.com/office/drawing/2014/main" id="{F6377773-B5C8-C7E0-ADD2-3A160657D90C}"/>
              </a:ext>
            </a:extLst>
          </p:cNvPr>
          <p:cNvSpPr/>
          <p:nvPr/>
        </p:nvSpPr>
        <p:spPr>
          <a:xfrm>
            <a:off x="6445742" y="1694856"/>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67" name="TextBox 66">
            <a:extLst>
              <a:ext uri="{FF2B5EF4-FFF2-40B4-BE49-F238E27FC236}">
                <a16:creationId xmlns:a16="http://schemas.microsoft.com/office/drawing/2014/main" id="{7A45C6ED-1CB1-3351-D012-C35BFAE3C070}"/>
              </a:ext>
            </a:extLst>
          </p:cNvPr>
          <p:cNvSpPr txBox="1"/>
          <p:nvPr/>
        </p:nvSpPr>
        <p:spPr>
          <a:xfrm>
            <a:off x="6864850" y="2172924"/>
            <a:ext cx="1240966" cy="1200329"/>
          </a:xfrm>
          <a:prstGeom prst="rect">
            <a:avLst/>
          </a:prstGeom>
          <a:noFill/>
        </p:spPr>
        <p:txBody>
          <a:bodyPr wrap="square" lIns="0" rIns="0" rtlCol="0">
            <a:spAutoFit/>
          </a:bodyPr>
          <a:lstStyle/>
          <a:p>
            <a:pPr algn="ctr">
              <a:lnSpc>
                <a:spcPct val="90000"/>
              </a:lnSpc>
            </a:pPr>
            <a:r>
              <a:rPr lang="en-US" sz="1600" b="1" spc="-80">
                <a:solidFill>
                  <a:schemeClr val="bg1"/>
                </a:solidFill>
                <a:latin typeface="Arial" panose="020B0604020202020204" pitchFamily="34" charset="0"/>
                <a:ea typeface="Montserrat" charset="0"/>
                <a:cs typeface="Arial" panose="020B0604020202020204" pitchFamily="34" charset="0"/>
              </a:rPr>
              <a:t>No product sprints - we release new </a:t>
            </a:r>
          </a:p>
          <a:p>
            <a:pPr algn="ctr">
              <a:lnSpc>
                <a:spcPct val="90000"/>
              </a:lnSpc>
            </a:pPr>
            <a:r>
              <a:rPr lang="en-US" sz="1600" b="1" spc="-80">
                <a:solidFill>
                  <a:schemeClr val="bg1"/>
                </a:solidFill>
                <a:latin typeface="Arial" panose="020B0604020202020204" pitchFamily="34" charset="0"/>
                <a:ea typeface="Montserrat" charset="0"/>
                <a:cs typeface="Arial" panose="020B0604020202020204" pitchFamily="34" charset="0"/>
              </a:rPr>
              <a:t>functionality as it’s ready</a:t>
            </a:r>
          </a:p>
        </p:txBody>
      </p:sp>
      <p:sp>
        <p:nvSpPr>
          <p:cNvPr id="63" name="TextBox 62">
            <a:extLst>
              <a:ext uri="{FF2B5EF4-FFF2-40B4-BE49-F238E27FC236}">
                <a16:creationId xmlns:a16="http://schemas.microsoft.com/office/drawing/2014/main" id="{528A8CF3-0659-3BAA-0222-2F86714711F3}"/>
              </a:ext>
            </a:extLst>
          </p:cNvPr>
          <p:cNvSpPr txBox="1"/>
          <p:nvPr/>
        </p:nvSpPr>
        <p:spPr>
          <a:xfrm>
            <a:off x="3843029" y="2283725"/>
            <a:ext cx="1545379" cy="978729"/>
          </a:xfrm>
          <a:prstGeom prst="rect">
            <a:avLst/>
          </a:prstGeom>
          <a:noFill/>
        </p:spPr>
        <p:txBody>
          <a:bodyPr wrap="square" lIns="0" rIns="0" rtlCol="0">
            <a:spAutoFit/>
          </a:bodyPr>
          <a:lstStyle/>
          <a:p>
            <a:pPr algn="ctr">
              <a:lnSpc>
                <a:spcPct val="90000"/>
              </a:lnSpc>
            </a:pPr>
            <a:r>
              <a:rPr lang="en-US" sz="3200" b="1" spc="-80">
                <a:solidFill>
                  <a:schemeClr val="bg1"/>
                </a:solidFill>
                <a:latin typeface="Arial" panose="020B0604020202020204" pitchFamily="34" charset="0"/>
                <a:ea typeface="Montserrat" charset="0"/>
                <a:cs typeface="Arial" panose="020B0604020202020204" pitchFamily="34" charset="0"/>
              </a:rPr>
              <a:t>27.9</a:t>
            </a:r>
            <a:br>
              <a:rPr lang="en-US" sz="1600" b="1" spc="-80">
                <a:solidFill>
                  <a:schemeClr val="bg1"/>
                </a:solidFill>
                <a:latin typeface="Arial" panose="020B0604020202020204" pitchFamily="34" charset="0"/>
                <a:ea typeface="Montserrat" charset="0"/>
                <a:cs typeface="Arial" panose="020B0604020202020204" pitchFamily="34" charset="0"/>
              </a:rPr>
            </a:br>
            <a:r>
              <a:rPr lang="en-US" sz="1600" b="1" spc="-80">
                <a:solidFill>
                  <a:schemeClr val="bg1"/>
                </a:solidFill>
                <a:latin typeface="Arial" panose="020B0604020202020204" pitchFamily="34" charset="0"/>
                <a:ea typeface="Montserrat" charset="0"/>
                <a:cs typeface="Arial" panose="020B0604020202020204" pitchFamily="34" charset="0"/>
              </a:rPr>
              <a:t>net promoter score</a:t>
            </a:r>
          </a:p>
        </p:txBody>
      </p:sp>
      <p:sp>
        <p:nvSpPr>
          <p:cNvPr id="57" name="TextBox 56">
            <a:extLst>
              <a:ext uri="{FF2B5EF4-FFF2-40B4-BE49-F238E27FC236}">
                <a16:creationId xmlns:a16="http://schemas.microsoft.com/office/drawing/2014/main" id="{18212951-1266-56C2-2E7A-6CF5E938A9D7}"/>
              </a:ext>
            </a:extLst>
          </p:cNvPr>
          <p:cNvSpPr txBox="1"/>
          <p:nvPr/>
        </p:nvSpPr>
        <p:spPr>
          <a:xfrm>
            <a:off x="875397" y="2128661"/>
            <a:ext cx="1772600" cy="1323439"/>
          </a:xfrm>
          <a:prstGeom prst="rect">
            <a:avLst/>
          </a:prstGeom>
          <a:noFill/>
        </p:spPr>
        <p:txBody>
          <a:bodyPr wrap="square" lIns="0" tIns="45720" rIns="0" bIns="45720" rtlCol="0" anchor="t">
            <a:spAutoFit/>
          </a:bodyPr>
          <a:lstStyle/>
          <a:p>
            <a:pPr algn="ctr"/>
            <a:r>
              <a:rPr lang="en-GB" sz="3200" b="1" spc="-80">
                <a:solidFill>
                  <a:schemeClr val="bg1"/>
                </a:solidFill>
                <a:latin typeface="Arial"/>
                <a:ea typeface="Lato Regular"/>
                <a:cs typeface="Arial"/>
              </a:rPr>
              <a:t>39 </a:t>
            </a:r>
            <a:br>
              <a:rPr lang="en-GB" sz="3200" b="1" spc="-80">
                <a:solidFill>
                  <a:schemeClr val="bg1"/>
                </a:solidFill>
                <a:latin typeface="Arial"/>
                <a:ea typeface="Lato Regular"/>
                <a:cs typeface="Arial"/>
              </a:rPr>
            </a:br>
            <a:r>
              <a:rPr lang="en-GB" sz="1600" b="1" spc="-80">
                <a:solidFill>
                  <a:schemeClr val="bg1"/>
                </a:solidFill>
                <a:latin typeface="Arial"/>
                <a:ea typeface="Lato Regular"/>
                <a:cs typeface="Arial"/>
              </a:rPr>
              <a:t>second average support query response time</a:t>
            </a:r>
            <a:endParaRPr lang="en-US">
              <a:solidFill>
                <a:schemeClr val="bg1"/>
              </a:solidFill>
              <a:latin typeface="Arial"/>
              <a:ea typeface="Lato Regular"/>
              <a:cs typeface="Arial"/>
            </a:endParaRPr>
          </a:p>
        </p:txBody>
      </p:sp>
      <p:sp>
        <p:nvSpPr>
          <p:cNvPr id="65" name="TextBox 64">
            <a:extLst>
              <a:ext uri="{FF2B5EF4-FFF2-40B4-BE49-F238E27FC236}">
                <a16:creationId xmlns:a16="http://schemas.microsoft.com/office/drawing/2014/main" id="{2F8C3484-7EA6-E69A-52BA-23EA8E157F77}"/>
              </a:ext>
            </a:extLst>
          </p:cNvPr>
          <p:cNvSpPr txBox="1"/>
          <p:nvPr/>
        </p:nvSpPr>
        <p:spPr>
          <a:xfrm>
            <a:off x="9243556" y="2308632"/>
            <a:ext cx="1939105" cy="978729"/>
          </a:xfrm>
          <a:prstGeom prst="rect">
            <a:avLst/>
          </a:prstGeom>
          <a:noFill/>
        </p:spPr>
        <p:txBody>
          <a:bodyPr wrap="square" lIns="0" rIns="0" rtlCol="0">
            <a:spAutoFit/>
          </a:bodyPr>
          <a:lstStyle/>
          <a:p>
            <a:pPr algn="ctr">
              <a:lnSpc>
                <a:spcPct val="90000"/>
              </a:lnSpc>
            </a:pPr>
            <a:r>
              <a:rPr lang="en-US" sz="1600" b="1" spc="-80">
                <a:solidFill>
                  <a:schemeClr val="bg1"/>
                </a:solidFill>
                <a:latin typeface="Arial" panose="020B0604020202020204" pitchFamily="34" charset="0"/>
                <a:ea typeface="Montserrat" charset="0"/>
                <a:cs typeface="Arial" panose="020B0604020202020204" pitchFamily="34" charset="0"/>
              </a:rPr>
              <a:t>Quarterly reviews with dedicated Customer Success Managers</a:t>
            </a:r>
          </a:p>
        </p:txBody>
      </p:sp>
      <p:pic>
        <p:nvPicPr>
          <p:cNvPr id="35" name="Picture 34">
            <a:extLst>
              <a:ext uri="{FF2B5EF4-FFF2-40B4-BE49-F238E27FC236}">
                <a16:creationId xmlns:a16="http://schemas.microsoft.com/office/drawing/2014/main" id="{6991A6FD-448C-0488-3E2D-E108152CD0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268855" y="1149665"/>
            <a:ext cx="3072808" cy="773481"/>
          </a:xfrm>
          <a:prstGeom prst="rect">
            <a:avLst/>
          </a:prstGeom>
        </p:spPr>
      </p:pic>
      <p:sp>
        <p:nvSpPr>
          <p:cNvPr id="6" name="TextBox 5">
            <a:extLst>
              <a:ext uri="{FF2B5EF4-FFF2-40B4-BE49-F238E27FC236}">
                <a16:creationId xmlns:a16="http://schemas.microsoft.com/office/drawing/2014/main" id="{4507D792-37FF-38E0-B62C-9C308EE39FAE}"/>
              </a:ext>
            </a:extLst>
          </p:cNvPr>
          <p:cNvSpPr txBox="1"/>
          <p:nvPr/>
        </p:nvSpPr>
        <p:spPr>
          <a:xfrm>
            <a:off x="1134949" y="447110"/>
            <a:ext cx="9687949" cy="1384995"/>
          </a:xfrm>
          <a:prstGeom prst="rect">
            <a:avLst/>
          </a:prstGeom>
          <a:noFill/>
        </p:spPr>
        <p:txBody>
          <a:bodyPr wrap="square" lIns="91440" tIns="45720" rIns="91440" bIns="45720" rtlCol="0" anchor="t">
            <a:spAutoFit/>
          </a:bodyPr>
          <a:lstStyle/>
          <a:p>
            <a:r>
              <a:rPr lang="en-US" sz="1600" b="1" spc="-80" dirty="0">
                <a:solidFill>
                  <a:schemeClr val="bg1"/>
                </a:solidFill>
                <a:latin typeface="Arial"/>
                <a:ea typeface="Lato Regular"/>
                <a:cs typeface="Arial"/>
              </a:rPr>
              <a:t>When you join the Rotageek family, we don’t just leave you to it. It’s an ongoing partnership. All users, from HQ to front-line employees are supported and empowered with an online and in-app knowledge base 24/7. And as for our solution? </a:t>
            </a:r>
            <a:r>
              <a:rPr lang="en-US" sz="1600" b="1" spc="-80" dirty="0">
                <a:solidFill>
                  <a:srgbClr val="0F0F28"/>
                </a:solidFill>
                <a:latin typeface="Arial"/>
                <a:ea typeface="Lato Regular"/>
                <a:cs typeface="Arial"/>
              </a:rPr>
              <a:t>We’re proud to live up to our ‘</a:t>
            </a:r>
            <a:r>
              <a:rPr lang="en-US" sz="1600" b="1" spc="-80" dirty="0" err="1">
                <a:solidFill>
                  <a:srgbClr val="0F0F28"/>
                </a:solidFill>
                <a:latin typeface="Arial"/>
                <a:ea typeface="Lato Regular"/>
                <a:cs typeface="Arial"/>
              </a:rPr>
              <a:t>rota</a:t>
            </a:r>
            <a:r>
              <a:rPr lang="en-US" sz="1600" b="1" spc="-80" dirty="0">
                <a:solidFill>
                  <a:srgbClr val="0F0F28"/>
                </a:solidFill>
                <a:latin typeface="Arial"/>
                <a:ea typeface="Lato Regular"/>
                <a:cs typeface="Arial"/>
              </a:rPr>
              <a:t> geek’ name and are always innovating with technology to keep your solution relevant, intuitive and future-fit.</a:t>
            </a:r>
          </a:p>
          <a:p>
            <a:endParaRPr lang="en-GB" dirty="0"/>
          </a:p>
        </p:txBody>
      </p:sp>
      <p:pic>
        <p:nvPicPr>
          <p:cNvPr id="16" name="Graphic 15">
            <a:extLst>
              <a:ext uri="{FF2B5EF4-FFF2-40B4-BE49-F238E27FC236}">
                <a16:creationId xmlns:a16="http://schemas.microsoft.com/office/drawing/2014/main" id="{35201C5D-F156-31C9-9C17-F41B0E08ACE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13849" y="5723122"/>
            <a:ext cx="505951" cy="487931"/>
          </a:xfrm>
          <a:prstGeom prst="rect">
            <a:avLst/>
          </a:prstGeom>
        </p:spPr>
      </p:pic>
      <p:pic>
        <p:nvPicPr>
          <p:cNvPr id="18" name="Picture 17" descr="Text&#10;&#10;Description automatically generated">
            <a:extLst>
              <a:ext uri="{FF2B5EF4-FFF2-40B4-BE49-F238E27FC236}">
                <a16:creationId xmlns:a16="http://schemas.microsoft.com/office/drawing/2014/main" id="{3EA6B645-1943-0B72-454C-F6ED7A88D493}"/>
              </a:ext>
            </a:extLst>
          </p:cNvPr>
          <p:cNvPicPr>
            <a:picLocks noChangeAspect="1"/>
          </p:cNvPicPr>
          <p:nvPr/>
        </p:nvPicPr>
        <p:blipFill>
          <a:blip r:embed="rId7"/>
          <a:stretch>
            <a:fillRect/>
          </a:stretch>
        </p:blipFill>
        <p:spPr>
          <a:xfrm>
            <a:off x="3111163" y="5723122"/>
            <a:ext cx="1244600" cy="508000"/>
          </a:xfrm>
          <a:prstGeom prst="rect">
            <a:avLst/>
          </a:prstGeom>
        </p:spPr>
      </p:pic>
      <p:pic>
        <p:nvPicPr>
          <p:cNvPr id="36" name="Picture 35" descr="Logo, company name&#10;&#10;Description automatically generated">
            <a:extLst>
              <a:ext uri="{FF2B5EF4-FFF2-40B4-BE49-F238E27FC236}">
                <a16:creationId xmlns:a16="http://schemas.microsoft.com/office/drawing/2014/main" id="{851FD1CA-CE9A-1373-20FC-329F2209F2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53212" y="5721213"/>
            <a:ext cx="1179549" cy="408200"/>
          </a:xfrm>
          <a:prstGeom prst="rect">
            <a:avLst/>
          </a:prstGeom>
        </p:spPr>
      </p:pic>
      <p:pic>
        <p:nvPicPr>
          <p:cNvPr id="24" name="Picture 23" descr="Logo&#10;&#10;Description automatically generated">
            <a:extLst>
              <a:ext uri="{FF2B5EF4-FFF2-40B4-BE49-F238E27FC236}">
                <a16:creationId xmlns:a16="http://schemas.microsoft.com/office/drawing/2014/main" id="{E61592CD-ADDE-D89B-5979-40D313D407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62407" y="5611984"/>
            <a:ext cx="890341" cy="680221"/>
          </a:xfrm>
          <a:prstGeom prst="rect">
            <a:avLst/>
          </a:prstGeom>
        </p:spPr>
      </p:pic>
      <p:sp>
        <p:nvSpPr>
          <p:cNvPr id="38" name="TextBox 37">
            <a:extLst>
              <a:ext uri="{FF2B5EF4-FFF2-40B4-BE49-F238E27FC236}">
                <a16:creationId xmlns:a16="http://schemas.microsoft.com/office/drawing/2014/main" id="{D93034A4-11DF-4F0C-A0A8-B3A2DB2D4BB1}"/>
              </a:ext>
            </a:extLst>
          </p:cNvPr>
          <p:cNvSpPr txBox="1"/>
          <p:nvPr/>
        </p:nvSpPr>
        <p:spPr>
          <a:xfrm>
            <a:off x="2912863" y="4936092"/>
            <a:ext cx="1641200" cy="689869"/>
          </a:xfrm>
          <a:prstGeom prst="rect">
            <a:avLst/>
          </a:prstGeom>
          <a:noFill/>
        </p:spPr>
        <p:txBody>
          <a:bodyPr wrap="square" lIns="0" rIns="0" rtlCol="0">
            <a:spAutoFit/>
          </a:bodyPr>
          <a:lstStyle/>
          <a:p>
            <a:pPr algn="ctr">
              <a:lnSpc>
                <a:spcPct val="110000"/>
              </a:lnSpc>
            </a:pPr>
            <a:r>
              <a:rPr lang="en-US" sz="900" b="1" spc="-40">
                <a:solidFill>
                  <a:srgbClr val="0F0F28"/>
                </a:solidFill>
                <a:latin typeface="Arial" panose="020B0604020202020204" pitchFamily="34" charset="0"/>
                <a:cs typeface="Arial" panose="020B0604020202020204" pitchFamily="34" charset="0"/>
              </a:rPr>
              <a:t>Because it reminds you of your shift and can easily log in and see the </a:t>
            </a:r>
            <a:r>
              <a:rPr lang="en-US" sz="900" b="1" spc="-40" err="1">
                <a:solidFill>
                  <a:srgbClr val="0F0F28"/>
                </a:solidFill>
                <a:latin typeface="Arial" panose="020B0604020202020204" pitchFamily="34" charset="0"/>
                <a:cs typeface="Arial" panose="020B0604020202020204" pitchFamily="34" charset="0"/>
              </a:rPr>
              <a:t>rota</a:t>
            </a:r>
            <a:r>
              <a:rPr lang="en-US" sz="900" b="1" spc="-40">
                <a:solidFill>
                  <a:srgbClr val="0F0F28"/>
                </a:solidFill>
                <a:latin typeface="Arial" panose="020B0604020202020204" pitchFamily="34" charset="0"/>
                <a:cs typeface="Arial" panose="020B0604020202020204" pitchFamily="34" charset="0"/>
              </a:rPr>
              <a:t> a lot quicker than previous"</a:t>
            </a:r>
          </a:p>
        </p:txBody>
      </p:sp>
      <p:pic>
        <p:nvPicPr>
          <p:cNvPr id="26" name="Picture 25" descr="A black screen with white text&#10;&#10;Description automatically generated with medium confidence">
            <a:extLst>
              <a:ext uri="{FF2B5EF4-FFF2-40B4-BE49-F238E27FC236}">
                <a16:creationId xmlns:a16="http://schemas.microsoft.com/office/drawing/2014/main" id="{150F8AB3-A1D9-512B-4D3B-0B23E5C890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10781" y="5846106"/>
            <a:ext cx="1484028" cy="241962"/>
          </a:xfrm>
          <a:prstGeom prst="rect">
            <a:avLst/>
          </a:prstGeom>
        </p:spPr>
      </p:pic>
      <p:sp>
        <p:nvSpPr>
          <p:cNvPr id="27" name="TextBox 26">
            <a:extLst>
              <a:ext uri="{FF2B5EF4-FFF2-40B4-BE49-F238E27FC236}">
                <a16:creationId xmlns:a16="http://schemas.microsoft.com/office/drawing/2014/main" id="{2839016B-A348-C579-BA8A-ACF49A87449C}"/>
              </a:ext>
            </a:extLst>
          </p:cNvPr>
          <p:cNvSpPr txBox="1"/>
          <p:nvPr/>
        </p:nvSpPr>
        <p:spPr>
          <a:xfrm>
            <a:off x="961878" y="4455747"/>
            <a:ext cx="1154981" cy="461665"/>
          </a:xfrm>
          <a:prstGeom prst="rect">
            <a:avLst/>
          </a:prstGeom>
          <a:noFill/>
        </p:spPr>
        <p:txBody>
          <a:bodyPr wrap="square" rtlCol="0">
            <a:spAutoFit/>
          </a:bodyPr>
          <a:lstStyle/>
          <a:p>
            <a:pPr algn="ctr"/>
            <a:r>
              <a:rPr lang="en-GB" sz="2400" b="1">
                <a:solidFill>
                  <a:srgbClr val="FF0046"/>
                </a:solidFill>
                <a:latin typeface="Arial" panose="020B0604020202020204" pitchFamily="34" charset="0"/>
                <a:cs typeface="Arial" panose="020B0604020202020204" pitchFamily="34" charset="0"/>
              </a:rPr>
              <a:t>10/10</a:t>
            </a:r>
          </a:p>
        </p:txBody>
      </p:sp>
      <p:sp>
        <p:nvSpPr>
          <p:cNvPr id="43" name="TextBox 42">
            <a:extLst>
              <a:ext uri="{FF2B5EF4-FFF2-40B4-BE49-F238E27FC236}">
                <a16:creationId xmlns:a16="http://schemas.microsoft.com/office/drawing/2014/main" id="{76B120BE-6ABC-3E68-0931-C0F03062D318}"/>
              </a:ext>
            </a:extLst>
          </p:cNvPr>
          <p:cNvSpPr txBox="1"/>
          <p:nvPr/>
        </p:nvSpPr>
        <p:spPr>
          <a:xfrm>
            <a:off x="3111163" y="4455747"/>
            <a:ext cx="1154981" cy="461665"/>
          </a:xfrm>
          <a:prstGeom prst="rect">
            <a:avLst/>
          </a:prstGeom>
          <a:noFill/>
        </p:spPr>
        <p:txBody>
          <a:bodyPr wrap="square" rtlCol="0">
            <a:spAutoFit/>
          </a:bodyPr>
          <a:lstStyle/>
          <a:p>
            <a:pPr algn="ctr"/>
            <a:r>
              <a:rPr lang="en-GB" sz="2400" b="1">
                <a:solidFill>
                  <a:srgbClr val="FF0046"/>
                </a:solidFill>
                <a:latin typeface="Arial" panose="020B0604020202020204" pitchFamily="34" charset="0"/>
                <a:cs typeface="Arial" panose="020B0604020202020204" pitchFamily="34" charset="0"/>
              </a:rPr>
              <a:t>10/10</a:t>
            </a:r>
          </a:p>
        </p:txBody>
      </p:sp>
      <p:sp>
        <p:nvSpPr>
          <p:cNvPr id="44" name="TextBox 43">
            <a:extLst>
              <a:ext uri="{FF2B5EF4-FFF2-40B4-BE49-F238E27FC236}">
                <a16:creationId xmlns:a16="http://schemas.microsoft.com/office/drawing/2014/main" id="{66952876-D903-D519-1E07-2A6D732B9C53}"/>
              </a:ext>
            </a:extLst>
          </p:cNvPr>
          <p:cNvSpPr txBox="1"/>
          <p:nvPr/>
        </p:nvSpPr>
        <p:spPr>
          <a:xfrm>
            <a:off x="5388408" y="4455747"/>
            <a:ext cx="1154981" cy="461665"/>
          </a:xfrm>
          <a:prstGeom prst="rect">
            <a:avLst/>
          </a:prstGeom>
          <a:noFill/>
        </p:spPr>
        <p:txBody>
          <a:bodyPr wrap="square" rtlCol="0">
            <a:spAutoFit/>
          </a:bodyPr>
          <a:lstStyle/>
          <a:p>
            <a:pPr algn="ctr"/>
            <a:r>
              <a:rPr lang="en-GB" sz="2400" b="1">
                <a:solidFill>
                  <a:srgbClr val="FF0046"/>
                </a:solidFill>
                <a:latin typeface="Arial" panose="020B0604020202020204" pitchFamily="34" charset="0"/>
                <a:cs typeface="Arial" panose="020B0604020202020204" pitchFamily="34" charset="0"/>
              </a:rPr>
              <a:t>10/10</a:t>
            </a:r>
          </a:p>
        </p:txBody>
      </p:sp>
      <p:sp>
        <p:nvSpPr>
          <p:cNvPr id="45" name="TextBox 44">
            <a:extLst>
              <a:ext uri="{FF2B5EF4-FFF2-40B4-BE49-F238E27FC236}">
                <a16:creationId xmlns:a16="http://schemas.microsoft.com/office/drawing/2014/main" id="{13B701F9-55A7-4B1A-2677-C4AF37128C67}"/>
              </a:ext>
            </a:extLst>
          </p:cNvPr>
          <p:cNvSpPr txBox="1"/>
          <p:nvPr/>
        </p:nvSpPr>
        <p:spPr>
          <a:xfrm>
            <a:off x="7549791" y="4455747"/>
            <a:ext cx="1154981" cy="461665"/>
          </a:xfrm>
          <a:prstGeom prst="rect">
            <a:avLst/>
          </a:prstGeom>
          <a:noFill/>
        </p:spPr>
        <p:txBody>
          <a:bodyPr wrap="square" rtlCol="0">
            <a:spAutoFit/>
          </a:bodyPr>
          <a:lstStyle/>
          <a:p>
            <a:pPr algn="ctr"/>
            <a:r>
              <a:rPr lang="en-GB" sz="2400" b="1">
                <a:solidFill>
                  <a:srgbClr val="FF0046"/>
                </a:solidFill>
                <a:latin typeface="Arial" panose="020B0604020202020204" pitchFamily="34" charset="0"/>
                <a:cs typeface="Arial" panose="020B0604020202020204" pitchFamily="34" charset="0"/>
              </a:rPr>
              <a:t>10/10</a:t>
            </a:r>
          </a:p>
        </p:txBody>
      </p:sp>
      <p:sp>
        <p:nvSpPr>
          <p:cNvPr id="46" name="TextBox 45">
            <a:extLst>
              <a:ext uri="{FF2B5EF4-FFF2-40B4-BE49-F238E27FC236}">
                <a16:creationId xmlns:a16="http://schemas.microsoft.com/office/drawing/2014/main" id="{2F7CD04A-EDC1-2AE8-43FA-D77E17F2BAB3}"/>
              </a:ext>
            </a:extLst>
          </p:cNvPr>
          <p:cNvSpPr txBox="1"/>
          <p:nvPr/>
        </p:nvSpPr>
        <p:spPr>
          <a:xfrm>
            <a:off x="9865495" y="4455747"/>
            <a:ext cx="1154981" cy="461665"/>
          </a:xfrm>
          <a:prstGeom prst="rect">
            <a:avLst/>
          </a:prstGeom>
          <a:noFill/>
        </p:spPr>
        <p:txBody>
          <a:bodyPr wrap="square" rtlCol="0">
            <a:spAutoFit/>
          </a:bodyPr>
          <a:lstStyle/>
          <a:p>
            <a:pPr algn="ctr"/>
            <a:r>
              <a:rPr lang="en-GB" sz="2400" b="1">
                <a:solidFill>
                  <a:srgbClr val="FF0046"/>
                </a:solidFill>
                <a:latin typeface="Arial" panose="020B0604020202020204" pitchFamily="34" charset="0"/>
                <a:cs typeface="Arial" panose="020B0604020202020204" pitchFamily="34" charset="0"/>
              </a:rPr>
              <a:t>10/10</a:t>
            </a:r>
          </a:p>
        </p:txBody>
      </p:sp>
    </p:spTree>
    <p:extLst>
      <p:ext uri="{BB962C8B-B14F-4D97-AF65-F5344CB8AC3E}">
        <p14:creationId xmlns:p14="http://schemas.microsoft.com/office/powerpoint/2010/main" val="178831416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85CFFCC-F361-6110-30CF-B15D55A10039}"/>
              </a:ext>
            </a:extLst>
          </p:cNvPr>
          <p:cNvSpPr/>
          <p:nvPr/>
        </p:nvSpPr>
        <p:spPr>
          <a:xfrm>
            <a:off x="-38687" y="-103366"/>
            <a:ext cx="12267793" cy="6987102"/>
          </a:xfrm>
          <a:prstGeom prst="rect">
            <a:avLst/>
          </a:prstGeom>
          <a:solidFill>
            <a:srgbClr val="0F0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Placeholder 38" descr="A picture containing text, person, indoor, working&#10;&#10;Description automatically generated">
            <a:extLst>
              <a:ext uri="{FF2B5EF4-FFF2-40B4-BE49-F238E27FC236}">
                <a16:creationId xmlns:a16="http://schemas.microsoft.com/office/drawing/2014/main" id="{FD91F241-3DC4-9C54-DE86-EDB94EC81822}"/>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3047486" y="1290589"/>
            <a:ext cx="3046144" cy="4338934"/>
          </a:xfrm>
        </p:spPr>
      </p:pic>
      <p:pic>
        <p:nvPicPr>
          <p:cNvPr id="44" name="Picture Placeholder 43" descr="A picture containing person, indoor&#10;&#10;Description automatically generated">
            <a:extLst>
              <a:ext uri="{FF2B5EF4-FFF2-40B4-BE49-F238E27FC236}">
                <a16:creationId xmlns:a16="http://schemas.microsoft.com/office/drawing/2014/main" id="{987CF7BA-7281-BB4C-95A7-BE626E45CA0F}"/>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1" y="1290589"/>
            <a:ext cx="3046144" cy="4338934"/>
          </a:xfrm>
        </p:spPr>
      </p:pic>
      <p:pic>
        <p:nvPicPr>
          <p:cNvPr id="30" name="Picture Placeholder 29" descr="A picture containing text, indoor, computer, computer&#10;&#10;Description automatically generated">
            <a:extLst>
              <a:ext uri="{FF2B5EF4-FFF2-40B4-BE49-F238E27FC236}">
                <a16:creationId xmlns:a16="http://schemas.microsoft.com/office/drawing/2014/main" id="{096651B8-25DF-E19C-C392-B61C7959598D}"/>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xfrm>
            <a:off x="6092560" y="1290589"/>
            <a:ext cx="3046144" cy="4338934"/>
          </a:xfrm>
        </p:spPr>
      </p:pic>
      <p:pic>
        <p:nvPicPr>
          <p:cNvPr id="32" name="Picture Placeholder 31" descr="A person wearing a hat&#10;&#10;Description automatically generated with medium confidence">
            <a:extLst>
              <a:ext uri="{FF2B5EF4-FFF2-40B4-BE49-F238E27FC236}">
                <a16:creationId xmlns:a16="http://schemas.microsoft.com/office/drawing/2014/main" id="{A5B0247B-E7B6-6510-AE0C-0B0D2628BFEE}"/>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a:stretch/>
        </p:blipFill>
        <p:spPr>
          <a:xfrm>
            <a:off x="9138704" y="1290589"/>
            <a:ext cx="3046144" cy="4338934"/>
          </a:xfrm>
        </p:spPr>
      </p:pic>
      <p:sp>
        <p:nvSpPr>
          <p:cNvPr id="61" name="Title 1">
            <a:extLst>
              <a:ext uri="{FF2B5EF4-FFF2-40B4-BE49-F238E27FC236}">
                <a16:creationId xmlns:a16="http://schemas.microsoft.com/office/drawing/2014/main" id="{6D47B331-16BD-4D65-BD06-A046F55D67FE}"/>
              </a:ext>
            </a:extLst>
          </p:cNvPr>
          <p:cNvSpPr>
            <a:spLocks noGrp="1"/>
          </p:cNvSpPr>
          <p:nvPr>
            <p:ph type="title" idx="4294967295"/>
          </p:nvPr>
        </p:nvSpPr>
        <p:spPr>
          <a:xfrm>
            <a:off x="307157" y="441777"/>
            <a:ext cx="6473825" cy="436562"/>
          </a:xfrm>
        </p:spPr>
        <p:txBody>
          <a:bodyPr anchor="t">
            <a:normAutofit fontScale="90000"/>
          </a:bodyPr>
          <a:lstStyle/>
          <a:p>
            <a:pPr>
              <a:lnSpc>
                <a:spcPct val="80000"/>
              </a:lnSpc>
            </a:pPr>
            <a:r>
              <a:rPr lang="en-US" sz="3734" spc="-150" dirty="0">
                <a:solidFill>
                  <a:schemeClr val="bg1"/>
                </a:solidFill>
              </a:rPr>
              <a:t>The Geeks behind the scenes.</a:t>
            </a:r>
          </a:p>
        </p:txBody>
      </p:sp>
      <p:sp>
        <p:nvSpPr>
          <p:cNvPr id="25" name="Rectangle 24">
            <a:extLst>
              <a:ext uri="{FF2B5EF4-FFF2-40B4-BE49-F238E27FC236}">
                <a16:creationId xmlns:a16="http://schemas.microsoft.com/office/drawing/2014/main" id="{068D1115-9AB0-8B76-23AF-7C6DE634701A}"/>
              </a:ext>
            </a:extLst>
          </p:cNvPr>
          <p:cNvSpPr/>
          <p:nvPr/>
        </p:nvSpPr>
        <p:spPr>
          <a:xfrm rot="10800000">
            <a:off x="-6887" y="2331567"/>
            <a:ext cx="12198881" cy="3401321"/>
          </a:xfrm>
          <a:prstGeom prst="rect">
            <a:avLst/>
          </a:prstGeom>
          <a:gradFill>
            <a:gsLst>
              <a:gs pos="47000">
                <a:srgbClr val="0F0F28"/>
              </a:gs>
              <a:gs pos="100000">
                <a:srgbClr val="0F0F28">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D8F79809-6FE3-E920-B851-203245557D53}"/>
              </a:ext>
            </a:extLst>
          </p:cNvPr>
          <p:cNvSpPr txBox="1"/>
          <p:nvPr/>
        </p:nvSpPr>
        <p:spPr>
          <a:xfrm>
            <a:off x="297209" y="4652422"/>
            <a:ext cx="2356848" cy="1492716"/>
          </a:xfrm>
          <a:prstGeom prst="rect">
            <a:avLst/>
          </a:prstGeom>
          <a:noFill/>
        </p:spPr>
        <p:txBody>
          <a:bodyPr wrap="square" lIns="0" tIns="45720" rIns="0" bIns="45720" rtlCol="0" anchor="t">
            <a:spAutoFit/>
          </a:bodyPr>
          <a:lstStyle/>
          <a:p>
            <a:pPr marL="126000" indent="-126000">
              <a:spcAft>
                <a:spcPts val="600"/>
              </a:spcAft>
              <a:buFont typeface="Arial" panose="020B0604020202020204" pitchFamily="34" charset="0"/>
              <a:buChar char="•"/>
            </a:pPr>
            <a:r>
              <a:rPr lang="en-US" sz="900" dirty="0">
                <a:solidFill>
                  <a:schemeClr val="bg1"/>
                </a:solidFill>
                <a:latin typeface="Arial"/>
                <a:cs typeface="Arial"/>
              </a:rPr>
              <a:t>We have an undying commitment to Workforce Management and we’re fanatical about it. We’re always willing to put in that extra effort.</a:t>
            </a:r>
          </a:p>
          <a:p>
            <a:pPr marL="126000" indent="-126000">
              <a:spcAft>
                <a:spcPts val="600"/>
              </a:spcAft>
              <a:buFont typeface="Arial" panose="020B0604020202020204" pitchFamily="34" charset="0"/>
              <a:buChar char="•"/>
            </a:pPr>
            <a:r>
              <a:rPr lang="en-US" sz="900" dirty="0">
                <a:solidFill>
                  <a:schemeClr val="bg1"/>
                </a:solidFill>
                <a:latin typeface="Arial"/>
                <a:cs typeface="Arial"/>
              </a:rPr>
              <a:t>The customer success team is filled with people who have deep industry expertise.</a:t>
            </a:r>
          </a:p>
          <a:p>
            <a:pPr marL="126000" indent="-126000">
              <a:spcAft>
                <a:spcPts val="600"/>
              </a:spcAft>
              <a:buFont typeface="Arial" panose="020B0604020202020204" pitchFamily="34" charset="0"/>
              <a:buChar char="•"/>
            </a:pPr>
            <a:r>
              <a:rPr lang="en-US" sz="900" dirty="0">
                <a:solidFill>
                  <a:schemeClr val="bg1"/>
                </a:solidFill>
                <a:latin typeface="Arial"/>
                <a:cs typeface="Arial"/>
              </a:rPr>
              <a:t>Even when we’re geeks with a niche for a particular market, chances are that we have developed that preference with a passion.</a:t>
            </a:r>
          </a:p>
        </p:txBody>
      </p:sp>
      <p:sp>
        <p:nvSpPr>
          <p:cNvPr id="57" name="TextBox 56">
            <a:extLst>
              <a:ext uri="{FF2B5EF4-FFF2-40B4-BE49-F238E27FC236}">
                <a16:creationId xmlns:a16="http://schemas.microsoft.com/office/drawing/2014/main" id="{18212951-1266-56C2-2E7A-6CF5E938A9D7}"/>
              </a:ext>
            </a:extLst>
          </p:cNvPr>
          <p:cNvSpPr txBox="1"/>
          <p:nvPr/>
        </p:nvSpPr>
        <p:spPr>
          <a:xfrm>
            <a:off x="307157" y="3532869"/>
            <a:ext cx="2080684" cy="1077218"/>
          </a:xfrm>
          <a:prstGeom prst="rect">
            <a:avLst/>
          </a:prstGeom>
          <a:noFill/>
        </p:spPr>
        <p:txBody>
          <a:bodyPr wrap="square" lIns="0" rIns="0" rtlCol="0">
            <a:spAutoFit/>
          </a:bodyPr>
          <a:lstStyle/>
          <a:p>
            <a:pPr>
              <a:lnSpc>
                <a:spcPct val="80000"/>
              </a:lnSpc>
            </a:pPr>
            <a:r>
              <a:rPr lang="en-US" sz="2000" b="1" spc="-50" dirty="0">
                <a:solidFill>
                  <a:srgbClr val="FF0046"/>
                </a:solidFill>
                <a:latin typeface="Arial"/>
                <a:cs typeface="Arial"/>
              </a:rPr>
              <a:t>We are loyal to what we do and take pride in our expertise.</a:t>
            </a:r>
          </a:p>
        </p:txBody>
      </p:sp>
      <p:sp>
        <p:nvSpPr>
          <p:cNvPr id="37" name="TextBox 36">
            <a:extLst>
              <a:ext uri="{FF2B5EF4-FFF2-40B4-BE49-F238E27FC236}">
                <a16:creationId xmlns:a16="http://schemas.microsoft.com/office/drawing/2014/main" id="{9C587310-FF19-F8CE-1C53-B79E102B12FE}"/>
              </a:ext>
            </a:extLst>
          </p:cNvPr>
          <p:cNvSpPr txBox="1"/>
          <p:nvPr/>
        </p:nvSpPr>
        <p:spPr>
          <a:xfrm>
            <a:off x="3326085" y="4632331"/>
            <a:ext cx="2456742" cy="1631216"/>
          </a:xfrm>
          <a:prstGeom prst="rect">
            <a:avLst/>
          </a:prstGeom>
          <a:noFill/>
        </p:spPr>
        <p:txBody>
          <a:bodyPr wrap="square" lIns="0" tIns="45720" rIns="0" bIns="45720" rtlCol="0" anchor="t">
            <a:spAutoFit/>
          </a:bodyPr>
          <a:lstStyle/>
          <a:p>
            <a:pPr marL="126000" indent="-126000">
              <a:spcAft>
                <a:spcPts val="600"/>
              </a:spcAft>
              <a:buFont typeface="Arial" panose="020B0604020202020204" pitchFamily="34" charset="0"/>
              <a:buChar char="•"/>
            </a:pPr>
            <a:r>
              <a:rPr lang="en-US" sz="900" dirty="0">
                <a:solidFill>
                  <a:schemeClr val="bg1"/>
                </a:solidFill>
                <a:latin typeface="Arial"/>
                <a:cs typeface="Arial"/>
              </a:rPr>
              <a:t>We delight our customers based on our unique levels of interaction and do things differently.</a:t>
            </a:r>
          </a:p>
          <a:p>
            <a:pPr marL="126000" indent="-126000">
              <a:spcAft>
                <a:spcPts val="600"/>
              </a:spcAft>
              <a:buFont typeface="Arial" panose="020B0604020202020204" pitchFamily="34" charset="0"/>
              <a:buChar char="•"/>
            </a:pPr>
            <a:r>
              <a:rPr lang="en-US" sz="900" dirty="0">
                <a:solidFill>
                  <a:schemeClr val="bg1"/>
                </a:solidFill>
                <a:latin typeface="Arial"/>
                <a:cs typeface="Arial"/>
              </a:rPr>
              <a:t>We seek the company of those who exhibit the same enthusiasm as we do, so we collaborate with fellow geeks across our </a:t>
            </a:r>
            <a:r>
              <a:rPr lang="en-US" sz="900" dirty="0" err="1">
                <a:solidFill>
                  <a:schemeClr val="bg1"/>
                </a:solidFill>
                <a:latin typeface="Arial"/>
                <a:cs typeface="Arial"/>
              </a:rPr>
              <a:t>Rotageek</a:t>
            </a:r>
            <a:r>
              <a:rPr lang="en-US" sz="900" dirty="0">
                <a:solidFill>
                  <a:schemeClr val="bg1"/>
                </a:solidFill>
                <a:latin typeface="Arial"/>
                <a:cs typeface="Arial"/>
              </a:rPr>
              <a:t> departments to find solutions to our customers needs.</a:t>
            </a:r>
          </a:p>
          <a:p>
            <a:pPr marL="126000" indent="-126000">
              <a:spcAft>
                <a:spcPts val="600"/>
              </a:spcAft>
              <a:buFont typeface="Arial" panose="020B0604020202020204" pitchFamily="34" charset="0"/>
              <a:buChar char="•"/>
            </a:pPr>
            <a:r>
              <a:rPr lang="en-US" sz="900" dirty="0">
                <a:solidFill>
                  <a:schemeClr val="bg1"/>
                </a:solidFill>
                <a:latin typeface="Arial"/>
                <a:cs typeface="Arial"/>
              </a:rPr>
              <a:t>We are agile and can respond to your strategic direction.</a:t>
            </a:r>
          </a:p>
        </p:txBody>
      </p:sp>
      <p:sp>
        <p:nvSpPr>
          <p:cNvPr id="38" name="TextBox 37">
            <a:extLst>
              <a:ext uri="{FF2B5EF4-FFF2-40B4-BE49-F238E27FC236}">
                <a16:creationId xmlns:a16="http://schemas.microsoft.com/office/drawing/2014/main" id="{E8BB251D-36C0-BAA4-4DAF-2F8EAB98755A}"/>
              </a:ext>
            </a:extLst>
          </p:cNvPr>
          <p:cNvSpPr txBox="1"/>
          <p:nvPr/>
        </p:nvSpPr>
        <p:spPr>
          <a:xfrm>
            <a:off x="3431623" y="3547694"/>
            <a:ext cx="2080684" cy="584775"/>
          </a:xfrm>
          <a:prstGeom prst="rect">
            <a:avLst/>
          </a:prstGeom>
          <a:noFill/>
        </p:spPr>
        <p:txBody>
          <a:bodyPr wrap="square" lIns="0" rIns="0" rtlCol="0">
            <a:spAutoFit/>
          </a:bodyPr>
          <a:lstStyle/>
          <a:p>
            <a:pPr>
              <a:lnSpc>
                <a:spcPct val="80000"/>
              </a:lnSpc>
            </a:pPr>
            <a:r>
              <a:rPr lang="en-US" sz="2000" b="1" spc="-50" dirty="0">
                <a:solidFill>
                  <a:srgbClr val="FF0046"/>
                </a:solidFill>
                <a:latin typeface="Arial"/>
                <a:cs typeface="Arial"/>
              </a:rPr>
              <a:t>We are distinct from the rest.</a:t>
            </a:r>
          </a:p>
        </p:txBody>
      </p:sp>
      <p:pic>
        <p:nvPicPr>
          <p:cNvPr id="56" name="Picture 55">
            <a:extLst>
              <a:ext uri="{FF2B5EF4-FFF2-40B4-BE49-F238E27FC236}">
                <a16:creationId xmlns:a16="http://schemas.microsoft.com/office/drawing/2014/main" id="{924A3198-C730-19DB-D351-E6C6C94FC02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268855" y="1046298"/>
            <a:ext cx="3072808" cy="773481"/>
          </a:xfrm>
          <a:prstGeom prst="rect">
            <a:avLst/>
          </a:prstGeom>
        </p:spPr>
      </p:pic>
      <p:sp>
        <p:nvSpPr>
          <p:cNvPr id="59" name="TextBox 58">
            <a:extLst>
              <a:ext uri="{FF2B5EF4-FFF2-40B4-BE49-F238E27FC236}">
                <a16:creationId xmlns:a16="http://schemas.microsoft.com/office/drawing/2014/main" id="{B46E5430-A7F0-94DA-F5BD-CE7A184234D8}"/>
              </a:ext>
            </a:extLst>
          </p:cNvPr>
          <p:cNvSpPr txBox="1"/>
          <p:nvPr/>
        </p:nvSpPr>
        <p:spPr>
          <a:xfrm>
            <a:off x="6416982" y="4656664"/>
            <a:ext cx="2374611" cy="1354217"/>
          </a:xfrm>
          <a:prstGeom prst="rect">
            <a:avLst/>
          </a:prstGeom>
          <a:noFill/>
        </p:spPr>
        <p:txBody>
          <a:bodyPr wrap="square" lIns="0" tIns="45720" rIns="0" bIns="45720" rtlCol="0" anchor="t">
            <a:spAutoFit/>
          </a:bodyPr>
          <a:lstStyle/>
          <a:p>
            <a:pPr marL="126000" indent="-126000">
              <a:spcAft>
                <a:spcPts val="600"/>
              </a:spcAft>
              <a:buFont typeface="Arial" panose="020B0604020202020204" pitchFamily="34" charset="0"/>
              <a:buChar char="•"/>
            </a:pPr>
            <a:r>
              <a:rPr lang="en-US" sz="900" dirty="0">
                <a:solidFill>
                  <a:schemeClr val="bg1"/>
                </a:solidFill>
                <a:latin typeface="Arial"/>
                <a:cs typeface="Arial"/>
              </a:rPr>
              <a:t>The life of a geek revolves around what they love, and we focus on what we’re good at and love doing.</a:t>
            </a:r>
          </a:p>
          <a:p>
            <a:pPr marL="126000" indent="-126000">
              <a:spcAft>
                <a:spcPts val="600"/>
              </a:spcAft>
              <a:buFont typeface="Arial" panose="020B0604020202020204" pitchFamily="34" charset="0"/>
              <a:buChar char="•"/>
            </a:pPr>
            <a:r>
              <a:rPr lang="en-US" sz="900" dirty="0">
                <a:solidFill>
                  <a:schemeClr val="bg1"/>
                </a:solidFill>
                <a:latin typeface="Arial"/>
                <a:cs typeface="Arial"/>
              </a:rPr>
              <a:t>From the outset we’ll ask the right questions to get into the detail of your business needs.</a:t>
            </a:r>
          </a:p>
          <a:p>
            <a:pPr marL="126000" indent="-126000">
              <a:spcAft>
                <a:spcPts val="600"/>
              </a:spcAft>
              <a:buFont typeface="Arial" panose="020B0604020202020204" pitchFamily="34" charset="0"/>
              <a:buChar char="•"/>
            </a:pPr>
            <a:r>
              <a:rPr lang="en-US" sz="900" dirty="0">
                <a:solidFill>
                  <a:schemeClr val="bg1"/>
                </a:solidFill>
                <a:latin typeface="Arial"/>
                <a:cs typeface="Arial"/>
              </a:rPr>
              <a:t>We never stop exploring and always keep ourselves updated about your business challenges.</a:t>
            </a:r>
          </a:p>
        </p:txBody>
      </p:sp>
      <p:sp>
        <p:nvSpPr>
          <p:cNvPr id="60" name="TextBox 59">
            <a:extLst>
              <a:ext uri="{FF2B5EF4-FFF2-40B4-BE49-F238E27FC236}">
                <a16:creationId xmlns:a16="http://schemas.microsoft.com/office/drawing/2014/main" id="{500B0B65-4E20-EDC9-C7A0-DE68AAA8BB11}"/>
              </a:ext>
            </a:extLst>
          </p:cNvPr>
          <p:cNvSpPr txBox="1"/>
          <p:nvPr/>
        </p:nvSpPr>
        <p:spPr>
          <a:xfrm>
            <a:off x="6419158" y="3532869"/>
            <a:ext cx="2080684" cy="830997"/>
          </a:xfrm>
          <a:prstGeom prst="rect">
            <a:avLst/>
          </a:prstGeom>
          <a:noFill/>
        </p:spPr>
        <p:txBody>
          <a:bodyPr wrap="square" lIns="0" rIns="0" rtlCol="0">
            <a:spAutoFit/>
          </a:bodyPr>
          <a:lstStyle/>
          <a:p>
            <a:pPr>
              <a:lnSpc>
                <a:spcPct val="80000"/>
              </a:lnSpc>
            </a:pPr>
            <a:r>
              <a:rPr lang="en-US" sz="2000" b="1" spc="-50" dirty="0">
                <a:solidFill>
                  <a:srgbClr val="FF0046"/>
                </a:solidFill>
                <a:latin typeface="Arial"/>
                <a:cs typeface="Arial"/>
              </a:rPr>
              <a:t>We have an insatiable need to know everything.</a:t>
            </a:r>
          </a:p>
        </p:txBody>
      </p:sp>
      <p:sp>
        <p:nvSpPr>
          <p:cNvPr id="62" name="TextBox 61">
            <a:extLst>
              <a:ext uri="{FF2B5EF4-FFF2-40B4-BE49-F238E27FC236}">
                <a16:creationId xmlns:a16="http://schemas.microsoft.com/office/drawing/2014/main" id="{D24948EA-90B0-75C7-EE0C-9771D15AD4E2}"/>
              </a:ext>
            </a:extLst>
          </p:cNvPr>
          <p:cNvSpPr txBox="1"/>
          <p:nvPr/>
        </p:nvSpPr>
        <p:spPr>
          <a:xfrm>
            <a:off x="9470007" y="4656663"/>
            <a:ext cx="2367729" cy="1354217"/>
          </a:xfrm>
          <a:prstGeom prst="rect">
            <a:avLst/>
          </a:prstGeom>
          <a:noFill/>
        </p:spPr>
        <p:txBody>
          <a:bodyPr wrap="square" lIns="0" tIns="45720" rIns="0" bIns="45720" rtlCol="0" anchor="t">
            <a:spAutoFit/>
          </a:bodyPr>
          <a:lstStyle/>
          <a:p>
            <a:pPr marL="126000" indent="-126000">
              <a:spcAft>
                <a:spcPts val="600"/>
              </a:spcAft>
              <a:buFont typeface="Arial" panose="020B0604020202020204" pitchFamily="34" charset="0"/>
              <a:buChar char="•"/>
            </a:pPr>
            <a:r>
              <a:rPr lang="en-US" sz="900" dirty="0">
                <a:solidFill>
                  <a:schemeClr val="bg1"/>
                </a:solidFill>
                <a:latin typeface="Arial"/>
                <a:cs typeface="Arial"/>
              </a:rPr>
              <a:t>We know your business will not look the same in 3 or 5 or 10 years, and we don't think our relationship with you should either.</a:t>
            </a:r>
          </a:p>
          <a:p>
            <a:pPr marL="126000" indent="-126000">
              <a:spcAft>
                <a:spcPts val="600"/>
              </a:spcAft>
              <a:buFont typeface="Arial" panose="020B0604020202020204" pitchFamily="34" charset="0"/>
              <a:buChar char="•"/>
            </a:pPr>
            <a:r>
              <a:rPr lang="en-US" sz="900" dirty="0">
                <a:solidFill>
                  <a:schemeClr val="bg1"/>
                </a:solidFill>
                <a:latin typeface="Arial"/>
                <a:cs typeface="Arial"/>
              </a:rPr>
              <a:t>Customer Success is meant to drive change as both of us evolve.  </a:t>
            </a:r>
          </a:p>
          <a:p>
            <a:pPr marL="126000" indent="-126000">
              <a:spcAft>
                <a:spcPts val="600"/>
              </a:spcAft>
              <a:buFont typeface="Arial" panose="020B0604020202020204" pitchFamily="34" charset="0"/>
              <a:buChar char="•"/>
            </a:pPr>
            <a:r>
              <a:rPr lang="en-US" sz="900" dirty="0">
                <a:solidFill>
                  <a:schemeClr val="bg1"/>
                </a:solidFill>
                <a:latin typeface="Arial"/>
                <a:cs typeface="Arial"/>
              </a:rPr>
              <a:t>We’ll be sticking to it no matter what happens. We are willing to stand up for our customers and create a lasting partnership.</a:t>
            </a:r>
          </a:p>
        </p:txBody>
      </p:sp>
      <p:sp>
        <p:nvSpPr>
          <p:cNvPr id="69" name="TextBox 68">
            <a:extLst>
              <a:ext uri="{FF2B5EF4-FFF2-40B4-BE49-F238E27FC236}">
                <a16:creationId xmlns:a16="http://schemas.microsoft.com/office/drawing/2014/main" id="{61696B29-5D45-4CE0-7ECA-7423107B62BC}"/>
              </a:ext>
            </a:extLst>
          </p:cNvPr>
          <p:cNvSpPr txBox="1"/>
          <p:nvPr/>
        </p:nvSpPr>
        <p:spPr>
          <a:xfrm>
            <a:off x="9503985" y="3532869"/>
            <a:ext cx="2080684" cy="584775"/>
          </a:xfrm>
          <a:prstGeom prst="rect">
            <a:avLst/>
          </a:prstGeom>
          <a:noFill/>
        </p:spPr>
        <p:txBody>
          <a:bodyPr wrap="square" lIns="0" rIns="0" rtlCol="0">
            <a:spAutoFit/>
          </a:bodyPr>
          <a:lstStyle/>
          <a:p>
            <a:pPr>
              <a:lnSpc>
                <a:spcPct val="80000"/>
              </a:lnSpc>
            </a:pPr>
            <a:r>
              <a:rPr lang="en-US" sz="2000" b="1" spc="-50" dirty="0">
                <a:solidFill>
                  <a:srgbClr val="FF0046"/>
                </a:solidFill>
                <a:latin typeface="Arial"/>
                <a:cs typeface="Arial"/>
              </a:rPr>
              <a:t>We stick with you ‘til the end…</a:t>
            </a:r>
          </a:p>
        </p:txBody>
      </p:sp>
    </p:spTree>
    <p:extLst>
      <p:ext uri="{BB962C8B-B14F-4D97-AF65-F5344CB8AC3E}">
        <p14:creationId xmlns:p14="http://schemas.microsoft.com/office/powerpoint/2010/main" val="183025765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collage of a person and person&#10;&#10;Description automatically generated with low confidence">
            <a:extLst>
              <a:ext uri="{FF2B5EF4-FFF2-40B4-BE49-F238E27FC236}">
                <a16:creationId xmlns:a16="http://schemas.microsoft.com/office/drawing/2014/main" id="{2EC4E6F2-8CD1-3819-2C25-75842B8936BF}"/>
              </a:ext>
            </a:extLst>
          </p:cNvPr>
          <p:cNvPicPr>
            <a:picLocks noGrp="1" noChangeAspect="1"/>
          </p:cNvPicPr>
          <p:nvPr>
            <p:ph type="pic" sz="quarter" idx="10"/>
          </p:nvPr>
        </p:nvPicPr>
        <p:blipFill>
          <a:blip r:embed="rId3" cstate="screen">
            <a:alphaModFix/>
            <a:extLst>
              <a:ext uri="{28A0092B-C50C-407E-A947-70E740481C1C}">
                <a14:useLocalDpi xmlns:a14="http://schemas.microsoft.com/office/drawing/2010/main"/>
              </a:ext>
            </a:extLst>
          </a:blip>
          <a:srcRect/>
          <a:stretch>
            <a:fillRect/>
          </a:stretch>
        </p:blipFill>
        <p:spPr>
          <a:xfrm>
            <a:off x="0" y="8251"/>
            <a:ext cx="12192000" cy="3072809"/>
          </a:xfrm>
        </p:spPr>
      </p:pic>
      <p:sp>
        <p:nvSpPr>
          <p:cNvPr id="61" name="Title 1">
            <a:extLst>
              <a:ext uri="{FF2B5EF4-FFF2-40B4-BE49-F238E27FC236}">
                <a16:creationId xmlns:a16="http://schemas.microsoft.com/office/drawing/2014/main" id="{6D47B331-16BD-4D65-BD06-A046F55D67FE}"/>
              </a:ext>
            </a:extLst>
          </p:cNvPr>
          <p:cNvSpPr>
            <a:spLocks noGrp="1"/>
          </p:cNvSpPr>
          <p:nvPr>
            <p:ph type="title" idx="4294967295"/>
          </p:nvPr>
        </p:nvSpPr>
        <p:spPr>
          <a:xfrm>
            <a:off x="577916" y="629147"/>
            <a:ext cx="5578475" cy="436562"/>
          </a:xfrm>
        </p:spPr>
        <p:txBody>
          <a:bodyPr>
            <a:normAutofit fontScale="90000"/>
          </a:bodyPr>
          <a:lstStyle/>
          <a:p>
            <a:r>
              <a:rPr lang="en-US" sz="3734" spc="-150" dirty="0">
                <a:solidFill>
                  <a:schemeClr val="bg1"/>
                </a:solidFill>
              </a:rPr>
              <a:t>Living the Geek life.</a:t>
            </a:r>
          </a:p>
        </p:txBody>
      </p:sp>
      <p:sp>
        <p:nvSpPr>
          <p:cNvPr id="58" name="TextBox 57">
            <a:extLst>
              <a:ext uri="{FF2B5EF4-FFF2-40B4-BE49-F238E27FC236}">
                <a16:creationId xmlns:a16="http://schemas.microsoft.com/office/drawing/2014/main" id="{FFC251D5-DFBE-E760-1D7B-B2A8127EAB78}"/>
              </a:ext>
            </a:extLst>
          </p:cNvPr>
          <p:cNvSpPr txBox="1"/>
          <p:nvPr/>
        </p:nvSpPr>
        <p:spPr>
          <a:xfrm>
            <a:off x="9114028" y="4291935"/>
            <a:ext cx="2289888" cy="1275477"/>
          </a:xfrm>
          <a:prstGeom prst="rect">
            <a:avLst/>
          </a:prstGeom>
          <a:noFill/>
        </p:spPr>
        <p:txBody>
          <a:bodyPr wrap="square" lIns="0" tIns="45720" rIns="0" bIns="45720" rtlCol="0" anchor="t">
            <a:spAutoFit/>
          </a:bodyPr>
          <a:lstStyle/>
          <a:p>
            <a:pPr algn="ctr">
              <a:lnSpc>
                <a:spcPct val="130000"/>
              </a:lnSpc>
            </a:pPr>
            <a:r>
              <a:rPr lang="en-US" sz="1000" dirty="0">
                <a:solidFill>
                  <a:srgbClr val="0F0F28"/>
                </a:solidFill>
                <a:latin typeface="Arial"/>
                <a:cs typeface="Arial"/>
              </a:rPr>
              <a:t>Regular meeting that add value to our engagement are key, as in the CSM’s role to help you keep your solution up to date and relevant. We’ll also review some key metrics to ensure you are getting the most from us.</a:t>
            </a:r>
            <a:endParaRPr lang="en-US" dirty="0"/>
          </a:p>
        </p:txBody>
      </p:sp>
      <p:sp>
        <p:nvSpPr>
          <p:cNvPr id="64" name="TextBox 63">
            <a:extLst>
              <a:ext uri="{FF2B5EF4-FFF2-40B4-BE49-F238E27FC236}">
                <a16:creationId xmlns:a16="http://schemas.microsoft.com/office/drawing/2014/main" id="{D8F79809-6FE3-E920-B851-203245557D53}"/>
              </a:ext>
            </a:extLst>
          </p:cNvPr>
          <p:cNvSpPr txBox="1"/>
          <p:nvPr/>
        </p:nvSpPr>
        <p:spPr>
          <a:xfrm>
            <a:off x="741421" y="4288754"/>
            <a:ext cx="2080684" cy="1071768"/>
          </a:xfrm>
          <a:prstGeom prst="rect">
            <a:avLst/>
          </a:prstGeom>
          <a:noFill/>
        </p:spPr>
        <p:txBody>
          <a:bodyPr wrap="square" lIns="0" tIns="45720" rIns="0" bIns="45720" rtlCol="0" anchor="t">
            <a:spAutoFit/>
          </a:bodyPr>
          <a:lstStyle/>
          <a:p>
            <a:pPr algn="ctr">
              <a:lnSpc>
                <a:spcPct val="130000"/>
              </a:lnSpc>
            </a:pPr>
            <a:r>
              <a:rPr lang="en-US" sz="1000" dirty="0">
                <a:solidFill>
                  <a:srgbClr val="0F0F28"/>
                </a:solidFill>
                <a:latin typeface="Arial"/>
                <a:ea typeface="+mn-lt"/>
                <a:cs typeface="Arial"/>
              </a:rPr>
              <a:t>Maintaining that laser focus on business objectives, and with senior stakeholder engagement via regular EBR’s, we’ll keep the business up to date and celebrate success.</a:t>
            </a:r>
            <a:endParaRPr lang="en-US" dirty="0">
              <a:solidFill>
                <a:srgbClr val="0F0F28"/>
              </a:solidFill>
              <a:latin typeface="Arial"/>
              <a:cs typeface="Arial"/>
            </a:endParaRPr>
          </a:p>
        </p:txBody>
      </p:sp>
      <p:sp>
        <p:nvSpPr>
          <p:cNvPr id="66" name="TextBox 65">
            <a:extLst>
              <a:ext uri="{FF2B5EF4-FFF2-40B4-BE49-F238E27FC236}">
                <a16:creationId xmlns:a16="http://schemas.microsoft.com/office/drawing/2014/main" id="{2BD194E9-C784-5D2F-95BF-AC86B704807E}"/>
              </a:ext>
            </a:extLst>
          </p:cNvPr>
          <p:cNvSpPr txBox="1"/>
          <p:nvPr/>
        </p:nvSpPr>
        <p:spPr>
          <a:xfrm>
            <a:off x="6480649" y="4288754"/>
            <a:ext cx="2080684" cy="1271823"/>
          </a:xfrm>
          <a:prstGeom prst="rect">
            <a:avLst/>
          </a:prstGeom>
          <a:noFill/>
        </p:spPr>
        <p:txBody>
          <a:bodyPr wrap="square" lIns="0" tIns="45720" rIns="0" bIns="45720" rtlCol="0" anchor="t">
            <a:spAutoFit/>
          </a:bodyPr>
          <a:lstStyle/>
          <a:p>
            <a:pPr algn="ctr">
              <a:lnSpc>
                <a:spcPct val="130000"/>
              </a:lnSpc>
            </a:pPr>
            <a:r>
              <a:rPr lang="en-US" sz="1000" dirty="0">
                <a:solidFill>
                  <a:srgbClr val="0F0F28"/>
                </a:solidFill>
                <a:latin typeface="Arial"/>
                <a:cs typeface="Arial"/>
              </a:rPr>
              <a:t>Project sunsets are the time to set the stage for a long and successful partnership with you. From project review to support handovers &amp; ratifying business objectives, now is the time to build the Success Path.</a:t>
            </a:r>
          </a:p>
        </p:txBody>
      </p:sp>
      <p:sp>
        <p:nvSpPr>
          <p:cNvPr id="68" name="TextBox 67">
            <a:extLst>
              <a:ext uri="{FF2B5EF4-FFF2-40B4-BE49-F238E27FC236}">
                <a16:creationId xmlns:a16="http://schemas.microsoft.com/office/drawing/2014/main" id="{347007A8-9AE5-F9E9-DD16-626789CE9992}"/>
              </a:ext>
            </a:extLst>
          </p:cNvPr>
          <p:cNvSpPr txBox="1"/>
          <p:nvPr/>
        </p:nvSpPr>
        <p:spPr>
          <a:xfrm>
            <a:off x="3611785" y="4288754"/>
            <a:ext cx="2123331" cy="1671933"/>
          </a:xfrm>
          <a:prstGeom prst="rect">
            <a:avLst/>
          </a:prstGeom>
          <a:noFill/>
        </p:spPr>
        <p:txBody>
          <a:bodyPr wrap="square" lIns="0" tIns="45720" rIns="0" bIns="45720" rtlCol="0" anchor="t">
            <a:spAutoFit/>
          </a:bodyPr>
          <a:lstStyle/>
          <a:p>
            <a:pPr algn="ctr">
              <a:lnSpc>
                <a:spcPct val="130000"/>
              </a:lnSpc>
            </a:pPr>
            <a:r>
              <a:rPr lang="en-US" sz="1000" dirty="0">
                <a:solidFill>
                  <a:srgbClr val="0F0F28"/>
                </a:solidFill>
                <a:latin typeface="Arial"/>
                <a:cs typeface="Arial"/>
              </a:rPr>
              <a:t>Behind the scenes your CSM will be constantly looking for new ways to make you even more successful, feeding new ideas into our product team and eradicating pesky bugs. When it’s renewal time we’ll work with you to ensure you have everything you need for the next chapter.</a:t>
            </a:r>
          </a:p>
        </p:txBody>
      </p:sp>
      <p:sp>
        <p:nvSpPr>
          <p:cNvPr id="71" name="Oval 70">
            <a:extLst>
              <a:ext uri="{FF2B5EF4-FFF2-40B4-BE49-F238E27FC236}">
                <a16:creationId xmlns:a16="http://schemas.microsoft.com/office/drawing/2014/main" id="{C35FD373-B3D3-BC47-838F-979AB24C8A5D}"/>
              </a:ext>
            </a:extLst>
          </p:cNvPr>
          <p:cNvSpPr/>
          <p:nvPr/>
        </p:nvSpPr>
        <p:spPr>
          <a:xfrm>
            <a:off x="9286936"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19" name="Oval 18">
            <a:extLst>
              <a:ext uri="{FF2B5EF4-FFF2-40B4-BE49-F238E27FC236}">
                <a16:creationId xmlns:a16="http://schemas.microsoft.com/office/drawing/2014/main" id="{3A90B6B7-D9B1-6015-A0C5-069FDD2FA0F8}"/>
              </a:ext>
            </a:extLst>
          </p:cNvPr>
          <p:cNvSpPr/>
          <p:nvPr/>
        </p:nvSpPr>
        <p:spPr>
          <a:xfrm>
            <a:off x="742924"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20" name="Oval 19">
            <a:extLst>
              <a:ext uri="{FF2B5EF4-FFF2-40B4-BE49-F238E27FC236}">
                <a16:creationId xmlns:a16="http://schemas.microsoft.com/office/drawing/2014/main" id="{F6377773-B5C8-C7E0-ADD2-3A160657D90C}"/>
              </a:ext>
            </a:extLst>
          </p:cNvPr>
          <p:cNvSpPr/>
          <p:nvPr/>
        </p:nvSpPr>
        <p:spPr>
          <a:xfrm>
            <a:off x="3611786"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21" name="Oval 20">
            <a:extLst>
              <a:ext uri="{FF2B5EF4-FFF2-40B4-BE49-F238E27FC236}">
                <a16:creationId xmlns:a16="http://schemas.microsoft.com/office/drawing/2014/main" id="{B45F3FE7-76F5-02CC-CDC0-B4F1C681BCB2}"/>
              </a:ext>
            </a:extLst>
          </p:cNvPr>
          <p:cNvSpPr/>
          <p:nvPr/>
        </p:nvSpPr>
        <p:spPr>
          <a:xfrm>
            <a:off x="6480649" y="1780474"/>
            <a:ext cx="2079182" cy="2079176"/>
          </a:xfrm>
          <a:prstGeom prst="ellipse">
            <a:avLst/>
          </a:prstGeom>
          <a:solidFill>
            <a:srgbClr val="FF0046"/>
          </a:solidFill>
          <a:ln>
            <a:noFill/>
          </a:ln>
          <a:effectLst>
            <a:outerShdw blurRad="177800" dist="38100" dir="5400000" sx="104000" sy="104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00000" bIns="46800" rtlCol="0" anchor="ctr"/>
          <a:lstStyle/>
          <a:p>
            <a:pPr algn="ctr"/>
            <a:endParaRPr lang="en-US" sz="1600" b="1">
              <a:solidFill>
                <a:schemeClr val="tx1"/>
              </a:solidFill>
              <a:latin typeface="Open Sans Semibold" charset="0"/>
              <a:ea typeface="Open Sans Semibold" charset="0"/>
              <a:cs typeface="Open Sans Semibold" charset="0"/>
            </a:endParaRPr>
          </a:p>
        </p:txBody>
      </p:sp>
      <p:sp>
        <p:nvSpPr>
          <p:cNvPr id="67" name="TextBox 66">
            <a:extLst>
              <a:ext uri="{FF2B5EF4-FFF2-40B4-BE49-F238E27FC236}">
                <a16:creationId xmlns:a16="http://schemas.microsoft.com/office/drawing/2014/main" id="{7A45C6ED-1CB1-3351-D012-C35BFAE3C070}"/>
              </a:ext>
            </a:extLst>
          </p:cNvPr>
          <p:cNvSpPr txBox="1"/>
          <p:nvPr/>
        </p:nvSpPr>
        <p:spPr>
          <a:xfrm>
            <a:off x="6755085" y="2779815"/>
            <a:ext cx="1550634" cy="646331"/>
          </a:xfrm>
          <a:prstGeom prst="rect">
            <a:avLst/>
          </a:prstGeom>
          <a:noFill/>
        </p:spPr>
        <p:txBody>
          <a:bodyPr wrap="square" lIns="0" rIns="0" rtlCol="0">
            <a:spAutoFit/>
          </a:bodyPr>
          <a:lstStyle/>
          <a:p>
            <a:pPr algn="ctr">
              <a:lnSpc>
                <a:spcPct val="90000"/>
              </a:lnSpc>
            </a:pPr>
            <a:r>
              <a:rPr lang="en-US" sz="2000" b="1" spc="-80" dirty="0">
                <a:solidFill>
                  <a:schemeClr val="bg1"/>
                </a:solidFill>
                <a:latin typeface="Arial" panose="020B0604020202020204" pitchFamily="34" charset="0"/>
                <a:ea typeface="Montserrat" charset="0"/>
                <a:cs typeface="Arial" panose="020B0604020202020204" pitchFamily="34" charset="0"/>
              </a:rPr>
              <a:t>Onwards and upwards</a:t>
            </a:r>
          </a:p>
        </p:txBody>
      </p:sp>
      <p:sp>
        <p:nvSpPr>
          <p:cNvPr id="63" name="TextBox 62">
            <a:extLst>
              <a:ext uri="{FF2B5EF4-FFF2-40B4-BE49-F238E27FC236}">
                <a16:creationId xmlns:a16="http://schemas.microsoft.com/office/drawing/2014/main" id="{528A8CF3-0659-3BAA-0222-2F86714711F3}"/>
              </a:ext>
            </a:extLst>
          </p:cNvPr>
          <p:cNvSpPr txBox="1"/>
          <p:nvPr/>
        </p:nvSpPr>
        <p:spPr>
          <a:xfrm>
            <a:off x="3865182" y="2779815"/>
            <a:ext cx="1545379" cy="646331"/>
          </a:xfrm>
          <a:prstGeom prst="rect">
            <a:avLst/>
          </a:prstGeom>
          <a:noFill/>
        </p:spPr>
        <p:txBody>
          <a:bodyPr wrap="square" lIns="0" rIns="0" rtlCol="0">
            <a:spAutoFit/>
          </a:bodyPr>
          <a:lstStyle/>
          <a:p>
            <a:pPr algn="ctr">
              <a:lnSpc>
                <a:spcPct val="90000"/>
              </a:lnSpc>
            </a:pPr>
            <a:r>
              <a:rPr lang="en-US" sz="2000" b="1" spc="-80" dirty="0">
                <a:solidFill>
                  <a:schemeClr val="bg1"/>
                </a:solidFill>
                <a:latin typeface="Arial" panose="020B0604020202020204" pitchFamily="34" charset="0"/>
                <a:ea typeface="Montserrat" charset="0"/>
                <a:cs typeface="Arial" panose="020B0604020202020204" pitchFamily="34" charset="0"/>
              </a:rPr>
              <a:t>Evolve &amp; Renew</a:t>
            </a:r>
          </a:p>
        </p:txBody>
      </p:sp>
      <p:sp>
        <p:nvSpPr>
          <p:cNvPr id="52" name="Shape 3691">
            <a:extLst>
              <a:ext uri="{FF2B5EF4-FFF2-40B4-BE49-F238E27FC236}">
                <a16:creationId xmlns:a16="http://schemas.microsoft.com/office/drawing/2014/main" id="{05A552DA-E93C-A099-55AC-BCF1EACB5E56}"/>
              </a:ext>
            </a:extLst>
          </p:cNvPr>
          <p:cNvSpPr/>
          <p:nvPr/>
        </p:nvSpPr>
        <p:spPr>
          <a:xfrm>
            <a:off x="7277706" y="2160610"/>
            <a:ext cx="496928" cy="478656"/>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19"/>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3"/>
                  <a:pt x="12571" y="5401"/>
                </a:cubicBezTo>
                <a:cubicBezTo>
                  <a:pt x="12571" y="7300"/>
                  <a:pt x="14087" y="8840"/>
                  <a:pt x="15958" y="8840"/>
                </a:cubicBezTo>
                <a:cubicBezTo>
                  <a:pt x="16893" y="8840"/>
                  <a:pt x="17737" y="8453"/>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4"/>
                </a:lnTo>
                <a:cubicBezTo>
                  <a:pt x="3919" y="20399"/>
                  <a:pt x="3436" y="20618"/>
                  <a:pt x="2902" y="20618"/>
                </a:cubicBezTo>
                <a:cubicBezTo>
                  <a:pt x="1833" y="20618"/>
                  <a:pt x="967" y="19740"/>
                  <a:pt x="967" y="18655"/>
                </a:cubicBezTo>
                <a:cubicBezTo>
                  <a:pt x="967" y="18113"/>
                  <a:pt x="1184" y="17622"/>
                  <a:pt x="1534" y="17266"/>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4"/>
                </a:cubicBezTo>
                <a:lnTo>
                  <a:pt x="850" y="16572"/>
                </a:lnTo>
                <a:cubicBezTo>
                  <a:pt x="325" y="17105"/>
                  <a:pt x="0" y="17842"/>
                  <a:pt x="0" y="18655"/>
                </a:cubicBezTo>
                <a:cubicBezTo>
                  <a:pt x="0" y="20282"/>
                  <a:pt x="1299" y="21600"/>
                  <a:pt x="2902" y="21600"/>
                </a:cubicBezTo>
                <a:cubicBezTo>
                  <a:pt x="3703" y="21600"/>
                  <a:pt x="4429" y="21271"/>
                  <a:pt x="4954" y="20738"/>
                </a:cubicBezTo>
                <a:lnTo>
                  <a:pt x="12160" y="12652"/>
                </a:lnTo>
                <a:cubicBezTo>
                  <a:pt x="13800" y="13590"/>
                  <a:pt x="15363" y="13748"/>
                  <a:pt x="15606" y="13748"/>
                </a:cubicBezTo>
                <a:cubicBezTo>
                  <a:pt x="16313" y="13748"/>
                  <a:pt x="17067" y="13463"/>
                  <a:pt x="17617" y="12892"/>
                </a:cubicBezTo>
                <a:lnTo>
                  <a:pt x="20209" y="10198"/>
                </a:lnTo>
                <a:cubicBezTo>
                  <a:pt x="21560" y="8795"/>
                  <a:pt x="21600" y="6432"/>
                  <a:pt x="20499" y="4279"/>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57" name="TextBox 56">
            <a:extLst>
              <a:ext uri="{FF2B5EF4-FFF2-40B4-BE49-F238E27FC236}">
                <a16:creationId xmlns:a16="http://schemas.microsoft.com/office/drawing/2014/main" id="{18212951-1266-56C2-2E7A-6CF5E938A9D7}"/>
              </a:ext>
            </a:extLst>
          </p:cNvPr>
          <p:cNvSpPr txBox="1"/>
          <p:nvPr/>
        </p:nvSpPr>
        <p:spPr>
          <a:xfrm>
            <a:off x="857116" y="2779815"/>
            <a:ext cx="1849294" cy="707886"/>
          </a:xfrm>
          <a:prstGeom prst="rect">
            <a:avLst/>
          </a:prstGeom>
          <a:noFill/>
        </p:spPr>
        <p:txBody>
          <a:bodyPr wrap="square" lIns="0" rIns="0" rtlCol="0">
            <a:spAutoFit/>
          </a:bodyPr>
          <a:lstStyle/>
          <a:p>
            <a:pPr algn="ctr"/>
            <a:r>
              <a:rPr lang="en-GB" sz="2000" b="1" spc="-80" dirty="0">
                <a:solidFill>
                  <a:schemeClr val="bg1"/>
                </a:solidFill>
                <a:latin typeface="Arial" panose="020B0604020202020204" pitchFamily="34" charset="0"/>
                <a:ea typeface="Lato Regular" panose="020F0502020204030203" pitchFamily="34" charset="0"/>
                <a:cs typeface="Arial" panose="020B0604020202020204" pitchFamily="34" charset="0"/>
              </a:rPr>
              <a:t>Engage &amp;</a:t>
            </a:r>
          </a:p>
          <a:p>
            <a:pPr algn="ctr"/>
            <a:r>
              <a:rPr lang="en-GB" sz="2000" b="1" spc="-80" dirty="0">
                <a:solidFill>
                  <a:schemeClr val="bg1"/>
                </a:solidFill>
                <a:latin typeface="Arial" panose="020B0604020202020204" pitchFamily="34" charset="0"/>
                <a:ea typeface="Lato Regular" panose="020F0502020204030203" pitchFamily="34" charset="0"/>
                <a:cs typeface="Arial" panose="020B0604020202020204" pitchFamily="34" charset="0"/>
              </a:rPr>
              <a:t>Expand</a:t>
            </a:r>
          </a:p>
        </p:txBody>
      </p:sp>
      <p:sp>
        <p:nvSpPr>
          <p:cNvPr id="65" name="TextBox 64">
            <a:extLst>
              <a:ext uri="{FF2B5EF4-FFF2-40B4-BE49-F238E27FC236}">
                <a16:creationId xmlns:a16="http://schemas.microsoft.com/office/drawing/2014/main" id="{2F8C3484-7EA6-E69A-52BA-23EA8E157F77}"/>
              </a:ext>
            </a:extLst>
          </p:cNvPr>
          <p:cNvSpPr txBox="1"/>
          <p:nvPr/>
        </p:nvSpPr>
        <p:spPr>
          <a:xfrm>
            <a:off x="9708767" y="2779815"/>
            <a:ext cx="1235519" cy="646331"/>
          </a:xfrm>
          <a:prstGeom prst="rect">
            <a:avLst/>
          </a:prstGeom>
          <a:noFill/>
        </p:spPr>
        <p:txBody>
          <a:bodyPr wrap="square" lIns="0" tIns="45720" rIns="0" bIns="45720" rtlCol="0" anchor="t">
            <a:spAutoFit/>
          </a:bodyPr>
          <a:lstStyle/>
          <a:p>
            <a:pPr algn="ctr">
              <a:lnSpc>
                <a:spcPct val="90000"/>
              </a:lnSpc>
            </a:pPr>
            <a:r>
              <a:rPr lang="en-US" sz="2000" b="1" spc="-80" dirty="0">
                <a:solidFill>
                  <a:schemeClr val="bg1"/>
                </a:solidFill>
                <a:latin typeface="Arial"/>
                <a:ea typeface="Montserrat" charset="0"/>
                <a:cs typeface="Arial"/>
              </a:rPr>
              <a:t>Continued success</a:t>
            </a:r>
          </a:p>
        </p:txBody>
      </p:sp>
      <p:pic>
        <p:nvPicPr>
          <p:cNvPr id="13" name="Picture 12">
            <a:extLst>
              <a:ext uri="{FF2B5EF4-FFF2-40B4-BE49-F238E27FC236}">
                <a16:creationId xmlns:a16="http://schemas.microsoft.com/office/drawing/2014/main" id="{F3C93DC8-BB8A-0080-9733-F89DE0936673}"/>
              </a:ext>
            </a:extLst>
          </p:cNvPr>
          <p:cNvPicPr>
            <a:picLocks noChangeAspect="1"/>
          </p:cNvPicPr>
          <p:nvPr/>
        </p:nvPicPr>
        <p:blipFill>
          <a:blip r:embed="rId4"/>
          <a:stretch>
            <a:fillRect/>
          </a:stretch>
        </p:blipFill>
        <p:spPr>
          <a:xfrm>
            <a:off x="1442922" y="2161245"/>
            <a:ext cx="587234" cy="516766"/>
          </a:xfrm>
          <a:prstGeom prst="rect">
            <a:avLst/>
          </a:prstGeom>
        </p:spPr>
      </p:pic>
      <p:pic>
        <p:nvPicPr>
          <p:cNvPr id="14" name="Picture 13">
            <a:extLst>
              <a:ext uri="{FF2B5EF4-FFF2-40B4-BE49-F238E27FC236}">
                <a16:creationId xmlns:a16="http://schemas.microsoft.com/office/drawing/2014/main" id="{087FE43E-CD3C-C5B4-084A-F26EEAD16375}"/>
              </a:ext>
            </a:extLst>
          </p:cNvPr>
          <p:cNvPicPr>
            <a:picLocks noChangeAspect="1"/>
          </p:cNvPicPr>
          <p:nvPr/>
        </p:nvPicPr>
        <p:blipFill>
          <a:blip r:embed="rId5"/>
          <a:stretch>
            <a:fillRect/>
          </a:stretch>
        </p:blipFill>
        <p:spPr>
          <a:xfrm>
            <a:off x="10103886" y="2158699"/>
            <a:ext cx="454164" cy="378470"/>
          </a:xfrm>
          <a:prstGeom prst="rect">
            <a:avLst/>
          </a:prstGeom>
        </p:spPr>
      </p:pic>
      <p:pic>
        <p:nvPicPr>
          <p:cNvPr id="15" name="Picture 14">
            <a:extLst>
              <a:ext uri="{FF2B5EF4-FFF2-40B4-BE49-F238E27FC236}">
                <a16:creationId xmlns:a16="http://schemas.microsoft.com/office/drawing/2014/main" id="{A9C4B8FD-8F01-DEAB-8596-AFFF26A69B11}"/>
              </a:ext>
            </a:extLst>
          </p:cNvPr>
          <p:cNvPicPr>
            <a:picLocks noChangeAspect="1"/>
          </p:cNvPicPr>
          <p:nvPr/>
        </p:nvPicPr>
        <p:blipFill>
          <a:blip r:embed="rId6"/>
          <a:stretch>
            <a:fillRect/>
          </a:stretch>
        </p:blipFill>
        <p:spPr>
          <a:xfrm>
            <a:off x="4433131" y="2185329"/>
            <a:ext cx="436492" cy="429217"/>
          </a:xfrm>
          <a:prstGeom prst="rect">
            <a:avLst/>
          </a:prstGeom>
        </p:spPr>
      </p:pic>
      <p:pic>
        <p:nvPicPr>
          <p:cNvPr id="35" name="Picture 34">
            <a:extLst>
              <a:ext uri="{FF2B5EF4-FFF2-40B4-BE49-F238E27FC236}">
                <a16:creationId xmlns:a16="http://schemas.microsoft.com/office/drawing/2014/main" id="{6991A6FD-448C-0488-3E2D-E108152CD0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10268855" y="1149665"/>
            <a:ext cx="3072808" cy="773481"/>
          </a:xfrm>
          <a:prstGeom prst="rect">
            <a:avLst/>
          </a:prstGeom>
        </p:spPr>
      </p:pic>
    </p:spTree>
    <p:extLst>
      <p:ext uri="{BB962C8B-B14F-4D97-AF65-F5344CB8AC3E}">
        <p14:creationId xmlns:p14="http://schemas.microsoft.com/office/powerpoint/2010/main" val="239500440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3" name="Title 2">
            <a:extLst>
              <a:ext uri="{FF2B5EF4-FFF2-40B4-BE49-F238E27FC236}">
                <a16:creationId xmlns:a16="http://schemas.microsoft.com/office/drawing/2014/main" id="{F5AD03F0-D142-656F-9E6D-E4887B093F46}"/>
              </a:ext>
            </a:extLst>
          </p:cNvPr>
          <p:cNvSpPr>
            <a:spLocks noGrp="1"/>
          </p:cNvSpPr>
          <p:nvPr>
            <p:ph type="title"/>
          </p:nvPr>
        </p:nvSpPr>
        <p:spPr/>
        <p:txBody>
          <a:bodyPr/>
          <a:lstStyle/>
          <a:p>
            <a:r>
              <a:rPr lang="en-GB" dirty="0"/>
              <a:t>ROI &amp; Costs.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0702549-5D3A-9E95-C310-4AC0289674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5224" r="-7438" b="-31239"/>
          <a:stretch/>
        </p:blipFill>
        <p:spPr>
          <a:xfrm rot="16200000">
            <a:off x="3977107" y="679261"/>
            <a:ext cx="4668084" cy="4668084"/>
          </a:xfrm>
          <a:prstGeom prst="rect">
            <a:avLst/>
          </a:prstGeom>
        </p:spPr>
      </p:pic>
      <p:sp>
        <p:nvSpPr>
          <p:cNvPr id="702" name="Google Shape;702;p36"/>
          <p:cNvSpPr txBox="1">
            <a:spLocks noGrp="1"/>
          </p:cNvSpPr>
          <p:nvPr>
            <p:ph type="title"/>
          </p:nvPr>
        </p:nvSpPr>
        <p:spPr>
          <a:xfrm>
            <a:off x="329317" y="328612"/>
            <a:ext cx="4668083"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b="1" dirty="0"/>
              <a:t>Rotageek &amp; XXX.</a:t>
            </a:r>
            <a:endParaRPr sz="4000" dirty="0"/>
          </a:p>
        </p:txBody>
      </p:sp>
      <p:sp>
        <p:nvSpPr>
          <p:cNvPr id="703" name="Google Shape;703;p36"/>
          <p:cNvSpPr txBox="1">
            <a:spLocks noGrp="1"/>
          </p:cNvSpPr>
          <p:nvPr>
            <p:ph type="body" idx="4294967295"/>
          </p:nvPr>
        </p:nvSpPr>
        <p:spPr>
          <a:xfrm>
            <a:off x="759999" y="1765300"/>
            <a:ext cx="4069453" cy="45289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600"/>
              <a:buNone/>
            </a:pPr>
            <a:r>
              <a:rPr lang="en-US" sz="4400" b="1" spc="-300" dirty="0">
                <a:solidFill>
                  <a:srgbClr val="0F0F28"/>
                </a:solidFill>
              </a:rPr>
              <a:t>Today.</a:t>
            </a:r>
          </a:p>
          <a:p>
            <a:pPr marL="0" lvl="0" indent="0" algn="l" rtl="0">
              <a:lnSpc>
                <a:spcPct val="90000"/>
              </a:lnSpc>
              <a:spcBef>
                <a:spcPts val="0"/>
              </a:spcBef>
              <a:spcAft>
                <a:spcPts val="0"/>
              </a:spcAft>
              <a:buClr>
                <a:schemeClr val="dk1"/>
              </a:buClr>
              <a:buSzPts val="1600"/>
              <a:buNone/>
            </a:pPr>
            <a:r>
              <a:rPr lang="en-US" sz="1600" b="1" spc="-70" dirty="0">
                <a:solidFill>
                  <a:srgbClr val="0F0F28"/>
                </a:solidFill>
              </a:rPr>
              <a:t>Your current landscape:</a:t>
            </a:r>
            <a:endParaRPr lang="en-US" sz="1200" dirty="0">
              <a:solidFill>
                <a:srgbClr val="0F0F28"/>
              </a:solidFill>
            </a:endParaRPr>
          </a:p>
          <a:p>
            <a:pPr>
              <a:buSzPct val="100000"/>
            </a:pPr>
            <a:r>
              <a:rPr lang="en-US" sz="1100" spc="-30" dirty="0">
                <a:solidFill>
                  <a:schemeClr val="bg1"/>
                </a:solidFill>
              </a:rPr>
              <a:t>A modern, intelligent, easy to use staff scheduling system capable of efficiently and fairly scheduling your staff</a:t>
            </a:r>
          </a:p>
          <a:p>
            <a:pPr>
              <a:buSzPct val="100000"/>
            </a:pPr>
            <a:r>
              <a:rPr lang="en-US" sz="1100" spc="-30" dirty="0">
                <a:solidFill>
                  <a:schemeClr val="bg1"/>
                </a:solidFill>
              </a:rPr>
              <a:t>Ease of timesheet and attendance logging</a:t>
            </a:r>
          </a:p>
          <a:p>
            <a:pPr>
              <a:buSzPct val="100000"/>
            </a:pPr>
            <a:r>
              <a:rPr lang="en-US" sz="1100" spc="-30" dirty="0">
                <a:solidFill>
                  <a:schemeClr val="bg1"/>
                </a:solidFill>
              </a:rPr>
              <a:t>Forecast staffing needs</a:t>
            </a:r>
          </a:p>
          <a:p>
            <a:pPr>
              <a:buSzPct val="100000"/>
            </a:pPr>
            <a:r>
              <a:rPr lang="en-US" sz="1100" spc="-30" dirty="0">
                <a:solidFill>
                  <a:schemeClr val="bg1"/>
                </a:solidFill>
              </a:rPr>
              <a:t>Managers scheduling to a budget</a:t>
            </a:r>
          </a:p>
          <a:p>
            <a:pPr>
              <a:buSzPct val="100000"/>
            </a:pPr>
            <a:r>
              <a:rPr lang="en-US" sz="1100" spc="-30" dirty="0">
                <a:solidFill>
                  <a:schemeClr val="bg1"/>
                </a:solidFill>
              </a:rPr>
              <a:t>Reduction in overall operating costs</a:t>
            </a:r>
          </a:p>
          <a:p>
            <a:pPr>
              <a:buSzPct val="100000"/>
            </a:pPr>
            <a:r>
              <a:rPr lang="en-US" sz="1100" spc="-30" dirty="0">
                <a:solidFill>
                  <a:schemeClr val="bg1"/>
                </a:solidFill>
              </a:rPr>
              <a:t>Having an overall view of all stores</a:t>
            </a:r>
          </a:p>
          <a:p>
            <a:pPr>
              <a:buSzPct val="100000"/>
            </a:pPr>
            <a:r>
              <a:rPr lang="en-US" sz="1100" spc="-30" dirty="0">
                <a:solidFill>
                  <a:schemeClr val="bg1"/>
                </a:solidFill>
              </a:rPr>
              <a:t>Integration with your existing software</a:t>
            </a:r>
            <a:endParaRPr sz="1100" spc="-30" dirty="0">
              <a:solidFill>
                <a:schemeClr val="bg1"/>
              </a:solidFill>
            </a:endParaRPr>
          </a:p>
          <a:p>
            <a:pPr marL="0" lvl="0" indent="0" algn="l" rtl="0">
              <a:lnSpc>
                <a:spcPct val="90000"/>
              </a:lnSpc>
              <a:spcBef>
                <a:spcPts val="1000"/>
              </a:spcBef>
              <a:spcAft>
                <a:spcPts val="0"/>
              </a:spcAft>
              <a:buClr>
                <a:schemeClr val="dk1"/>
              </a:buClr>
              <a:buSzPts val="2800"/>
              <a:buNone/>
            </a:pPr>
            <a:br>
              <a:rPr lang="en-US" dirty="0"/>
            </a:b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5" name="Picture 4" descr="A picture containing person, red&#10;&#10;Description automatically generated">
            <a:extLst>
              <a:ext uri="{FF2B5EF4-FFF2-40B4-BE49-F238E27FC236}">
                <a16:creationId xmlns:a16="http://schemas.microsoft.com/office/drawing/2014/main" id="{2850B525-A410-C74B-2121-B6439F3C84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3645" y="3533312"/>
            <a:ext cx="4143368" cy="3324685"/>
          </a:xfrm>
          <a:prstGeom prst="rect">
            <a:avLst/>
          </a:prstGeom>
        </p:spPr>
      </p:pic>
      <p:sp>
        <p:nvSpPr>
          <p:cNvPr id="7" name="Google Shape;703;p36">
            <a:extLst>
              <a:ext uri="{FF2B5EF4-FFF2-40B4-BE49-F238E27FC236}">
                <a16:creationId xmlns:a16="http://schemas.microsoft.com/office/drawing/2014/main" id="{66414D3A-2334-452F-9020-B12C99660221}"/>
              </a:ext>
            </a:extLst>
          </p:cNvPr>
          <p:cNvSpPr txBox="1">
            <a:spLocks/>
          </p:cNvSpPr>
          <p:nvPr/>
        </p:nvSpPr>
        <p:spPr>
          <a:xfrm>
            <a:off x="8007275" y="1765300"/>
            <a:ext cx="3855023" cy="4413616"/>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600"/>
              <a:buNone/>
            </a:pPr>
            <a:r>
              <a:rPr lang="en-US" sz="4400" b="1" spc="-300" dirty="0">
                <a:solidFill>
                  <a:srgbClr val="0F0F28"/>
                </a:solidFill>
              </a:rPr>
              <a:t>Tomorrow.</a:t>
            </a:r>
          </a:p>
          <a:p>
            <a:pPr marL="0" indent="0">
              <a:spcBef>
                <a:spcPts val="0"/>
              </a:spcBef>
              <a:buClr>
                <a:schemeClr val="dk1"/>
              </a:buClr>
              <a:buSzPts val="1600"/>
              <a:buFont typeface="Arial" panose="020B0604020202020204" pitchFamily="34" charset="0"/>
              <a:buNone/>
            </a:pPr>
            <a:r>
              <a:rPr lang="en-US" sz="1600" b="1" spc="-70" dirty="0">
                <a:solidFill>
                  <a:srgbClr val="0F0F28"/>
                </a:solidFill>
              </a:rPr>
              <a:t>The future with Rotageek</a:t>
            </a:r>
          </a:p>
          <a:p>
            <a:pPr marL="0" indent="0">
              <a:spcBef>
                <a:spcPts val="0"/>
              </a:spcBef>
              <a:buClr>
                <a:schemeClr val="dk1"/>
              </a:buClr>
              <a:buSzPts val="1600"/>
              <a:buFont typeface="Arial" panose="020B0604020202020204" pitchFamily="34" charset="0"/>
              <a:buNone/>
            </a:pPr>
            <a:endParaRPr lang="en-US" sz="1600" b="1" spc="-70" dirty="0">
              <a:solidFill>
                <a:srgbClr val="0F0F28"/>
              </a:solidFill>
            </a:endParaRPr>
          </a:p>
          <a:p>
            <a:pPr>
              <a:spcBef>
                <a:spcPts val="0"/>
              </a:spcBef>
              <a:buClr>
                <a:schemeClr val="dk1"/>
              </a:buClr>
              <a:buSzPts val="1600"/>
            </a:pPr>
            <a:r>
              <a:rPr lang="en-US" sz="1100" spc="-30" dirty="0">
                <a:solidFill>
                  <a:schemeClr val="bg1"/>
                </a:solidFill>
              </a:rPr>
              <a:t>A modern, intelligent, easy to use staff scheduling system capable of efficiently and fairly scheduling your staff</a:t>
            </a:r>
          </a:p>
          <a:p>
            <a:pPr>
              <a:buSzPct val="100000"/>
            </a:pPr>
            <a:r>
              <a:rPr lang="en-US" sz="1100" spc="-30" dirty="0">
                <a:solidFill>
                  <a:schemeClr val="bg1"/>
                </a:solidFill>
              </a:rPr>
              <a:t>Ease of timesheet and attendance logging</a:t>
            </a:r>
          </a:p>
          <a:p>
            <a:pPr>
              <a:buSzPct val="100000"/>
            </a:pPr>
            <a:r>
              <a:rPr lang="en-US" sz="1100" spc="-30" dirty="0">
                <a:solidFill>
                  <a:schemeClr val="bg1"/>
                </a:solidFill>
              </a:rPr>
              <a:t>Forecast staffing needs</a:t>
            </a:r>
          </a:p>
          <a:p>
            <a:pPr>
              <a:buSzPct val="100000"/>
            </a:pPr>
            <a:r>
              <a:rPr lang="en-US" sz="1100" spc="-30" dirty="0">
                <a:solidFill>
                  <a:schemeClr val="bg1"/>
                </a:solidFill>
              </a:rPr>
              <a:t>Managers scheduling to a budget</a:t>
            </a:r>
          </a:p>
          <a:p>
            <a:pPr>
              <a:buSzPct val="100000"/>
            </a:pPr>
            <a:r>
              <a:rPr lang="en-US" sz="1100" spc="-30" dirty="0">
                <a:solidFill>
                  <a:schemeClr val="bg1"/>
                </a:solidFill>
              </a:rPr>
              <a:t>Reduction in overall operating costs</a:t>
            </a:r>
          </a:p>
          <a:p>
            <a:pPr>
              <a:buSzPct val="100000"/>
            </a:pPr>
            <a:r>
              <a:rPr lang="en-US" sz="1100" spc="-30" dirty="0">
                <a:solidFill>
                  <a:schemeClr val="bg1"/>
                </a:solidFill>
              </a:rPr>
              <a:t>Having an overall view of all stores</a:t>
            </a:r>
          </a:p>
          <a:p>
            <a:pPr>
              <a:buSzPct val="100000"/>
            </a:pPr>
            <a:r>
              <a:rPr lang="en-US" sz="1100" spc="-30" dirty="0">
                <a:solidFill>
                  <a:schemeClr val="bg1"/>
                </a:solidFill>
              </a:rPr>
              <a:t>Integration with your existing software</a:t>
            </a:r>
          </a:p>
          <a:p>
            <a:pPr marL="0" indent="0">
              <a:buClr>
                <a:schemeClr val="dk1"/>
              </a:buClr>
              <a:buSzPts val="2800"/>
              <a:buFont typeface="Arial" panose="020B0604020202020204" pitchFamily="34" charset="0"/>
              <a:buNone/>
            </a:pPr>
            <a:br>
              <a:rPr lang="en-US" dirty="0"/>
            </a:br>
            <a:endParaRPr lang="en-US" dirty="0"/>
          </a:p>
          <a:p>
            <a:pPr indent="-50800">
              <a:buClr>
                <a:schemeClr val="dk1"/>
              </a:buClr>
              <a:buSzPts val="2800"/>
              <a:buFont typeface="Arial" panose="020B0604020202020204" pitchFamily="34" charset="0"/>
              <a:buNone/>
            </a:pPr>
            <a:endParaRPr lang="en-US" dirty="0"/>
          </a:p>
        </p:txBody>
      </p:sp>
    </p:spTree>
    <p:extLst>
      <p:ext uri="{BB962C8B-B14F-4D97-AF65-F5344CB8AC3E}">
        <p14:creationId xmlns:p14="http://schemas.microsoft.com/office/powerpoint/2010/main" val="3430608326"/>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2" name="Title 1">
            <a:extLst>
              <a:ext uri="{FF2B5EF4-FFF2-40B4-BE49-F238E27FC236}">
                <a16:creationId xmlns:a16="http://schemas.microsoft.com/office/drawing/2014/main" id="{2A7B99AE-F5AC-2DDA-48E4-B3F385D6E842}"/>
              </a:ext>
            </a:extLst>
          </p:cNvPr>
          <p:cNvSpPr>
            <a:spLocks noGrp="1"/>
          </p:cNvSpPr>
          <p:nvPr>
            <p:ph type="ctrTitle"/>
          </p:nvPr>
        </p:nvSpPr>
        <p:spPr>
          <a:xfrm>
            <a:off x="802175" y="553034"/>
            <a:ext cx="2415315" cy="877549"/>
          </a:xfrm>
        </p:spPr>
        <p:txBody>
          <a:bodyPr>
            <a:normAutofit/>
          </a:bodyPr>
          <a:lstStyle/>
          <a:p>
            <a:r>
              <a:rPr lang="en-GB" sz="4800" spc="-300" dirty="0">
                <a:solidFill>
                  <a:srgbClr val="0F0F28"/>
                </a:solidFill>
                <a:latin typeface="Arial"/>
                <a:cs typeface="Arial"/>
              </a:rPr>
              <a:t>Pricing.</a:t>
            </a:r>
            <a:endParaRPr lang="en-GB" sz="4800" spc="-300" dirty="0">
              <a:solidFill>
                <a:srgbClr val="0F0F28"/>
              </a:solidFill>
            </a:endParaRPr>
          </a:p>
        </p:txBody>
      </p:sp>
      <p:graphicFrame>
        <p:nvGraphicFramePr>
          <p:cNvPr id="4" name="Table 3">
            <a:extLst>
              <a:ext uri="{FF2B5EF4-FFF2-40B4-BE49-F238E27FC236}">
                <a16:creationId xmlns:a16="http://schemas.microsoft.com/office/drawing/2014/main" id="{470B0E29-D875-0846-8006-67EA2A3CA2F3}"/>
              </a:ext>
            </a:extLst>
          </p:cNvPr>
          <p:cNvGraphicFramePr>
            <a:graphicFrameLocks noGrp="1"/>
          </p:cNvGraphicFramePr>
          <p:nvPr>
            <p:extLst>
              <p:ext uri="{D42A27DB-BD31-4B8C-83A1-F6EECF244321}">
                <p14:modId xmlns:p14="http://schemas.microsoft.com/office/powerpoint/2010/main" val="334714828"/>
              </p:ext>
            </p:extLst>
          </p:nvPr>
        </p:nvGraphicFramePr>
        <p:xfrm>
          <a:off x="802175" y="1752948"/>
          <a:ext cx="10363202" cy="1842505"/>
        </p:xfrm>
        <a:graphic>
          <a:graphicData uri="http://schemas.openxmlformats.org/drawingml/2006/table">
            <a:tbl>
              <a:tblPr firstRow="1" bandRow="1">
                <a:effectLst/>
                <a:tableStyleId>{073A0DAA-6AF3-43AB-8588-CEC1D06C72B9}</a:tableStyleId>
              </a:tblPr>
              <a:tblGrid>
                <a:gridCol w="4924068">
                  <a:extLst>
                    <a:ext uri="{9D8B030D-6E8A-4147-A177-3AD203B41FA5}">
                      <a16:colId xmlns:a16="http://schemas.microsoft.com/office/drawing/2014/main" val="20000"/>
                    </a:ext>
                  </a:extLst>
                </a:gridCol>
                <a:gridCol w="1306400">
                  <a:extLst>
                    <a:ext uri="{9D8B030D-6E8A-4147-A177-3AD203B41FA5}">
                      <a16:colId xmlns:a16="http://schemas.microsoft.com/office/drawing/2014/main" val="20001"/>
                    </a:ext>
                  </a:extLst>
                </a:gridCol>
                <a:gridCol w="2066367">
                  <a:extLst>
                    <a:ext uri="{9D8B030D-6E8A-4147-A177-3AD203B41FA5}">
                      <a16:colId xmlns:a16="http://schemas.microsoft.com/office/drawing/2014/main" val="20002"/>
                    </a:ext>
                  </a:extLst>
                </a:gridCol>
                <a:gridCol w="2066367">
                  <a:extLst>
                    <a:ext uri="{9D8B030D-6E8A-4147-A177-3AD203B41FA5}">
                      <a16:colId xmlns:a16="http://schemas.microsoft.com/office/drawing/2014/main" val="20003"/>
                    </a:ext>
                  </a:extLst>
                </a:gridCol>
              </a:tblGrid>
              <a:tr h="368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spc="-70" baseline="0">
                          <a:solidFill>
                            <a:schemeClr val="bg1"/>
                          </a:solidFill>
                          <a:latin typeface="Arial" panose="020B0604020202020204" pitchFamily="34" charset="0"/>
                          <a:ea typeface="Roboto Medium" charset="0"/>
                          <a:cs typeface="Arial" panose="020B0604020202020204" pitchFamily="34" charset="0"/>
                        </a:rPr>
                        <a:t>One-time Fees</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extLst>
                  <a:ext uri="{0D108BD9-81ED-4DB2-BD59-A6C34878D82A}">
                    <a16:rowId xmlns:a16="http://schemas.microsoft.com/office/drawing/2014/main" val="3470924603"/>
                  </a:ext>
                </a:extLst>
              </a:tr>
              <a:tr h="368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21163C"/>
                          </a:solidFill>
                          <a:latin typeface="Arial" panose="020B0604020202020204" pitchFamily="34" charset="0"/>
                          <a:ea typeface="Roboto Medium" charset="0"/>
                          <a:cs typeface="Arial" panose="020B0604020202020204" pitchFamily="34" charset="0"/>
                        </a:rPr>
                        <a:t>Description</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kern="1200">
                          <a:solidFill>
                            <a:srgbClr val="21163C"/>
                          </a:solidFill>
                          <a:latin typeface="Arial" panose="020B0604020202020204" pitchFamily="34" charset="0"/>
                          <a:ea typeface="Roboto Medium" charset="0"/>
                          <a:cs typeface="Arial" panose="020B0604020202020204" pitchFamily="34" charset="0"/>
                        </a:rPr>
                        <a:t>Item</a:t>
                      </a:r>
                      <a:r>
                        <a:rPr lang="en-US" sz="1200" b="1" i="0" spc="-70" baseline="0">
                          <a:solidFill>
                            <a:srgbClr val="21163C"/>
                          </a:solidFill>
                          <a:latin typeface="Arial" panose="020B0604020202020204" pitchFamily="34" charset="0"/>
                          <a:ea typeface="Roboto Medium" charset="0"/>
                          <a:cs typeface="Arial" panose="020B0604020202020204" pitchFamily="34" charset="0"/>
                        </a:rPr>
                        <a:t> </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kern="1200">
                          <a:solidFill>
                            <a:srgbClr val="21163C"/>
                          </a:solidFill>
                          <a:latin typeface="Arial" panose="020B0604020202020204" pitchFamily="34" charset="0"/>
                          <a:ea typeface="Roboto Medium" charset="0"/>
                          <a:cs typeface="Arial" panose="020B0604020202020204" pitchFamily="34" charset="0"/>
                        </a:rPr>
                        <a:t>Quantity</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kern="1200">
                          <a:solidFill>
                            <a:srgbClr val="21163C"/>
                          </a:solidFill>
                          <a:latin typeface="Arial" panose="020B0604020202020204" pitchFamily="34" charset="0"/>
                          <a:ea typeface="Roboto Medium" charset="0"/>
                          <a:cs typeface="Arial" panose="020B0604020202020204" pitchFamily="34" charset="0"/>
                        </a:rPr>
                        <a:t>Price</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6485018"/>
                  </a:ext>
                </a:extLst>
              </a:tr>
              <a:tr h="3685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21163C"/>
                          </a:solidFill>
                          <a:latin typeface="Arial" panose="020B0604020202020204" pitchFamily="34" charset="0"/>
                          <a:ea typeface="Roboto Medium" charset="0"/>
                          <a:cs typeface="Arial" panose="020B0604020202020204" pitchFamily="34" charset="0"/>
                        </a:rPr>
                        <a:t>Implementation services: Project management and configuration</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ea typeface="Roboto Medium" charset="0"/>
                          <a:cs typeface="Arial" panose="020B0604020202020204" pitchFamily="34" charset="0"/>
                        </a:rPr>
                        <a:t>£3850.00</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ea typeface="Roboto Medium" charset="0"/>
                          <a:cs typeface="Arial" panose="020B0604020202020204" pitchFamily="34" charset="0"/>
                        </a:rPr>
                        <a:t>1 unit</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a:solidFill>
                            <a:srgbClr val="21163C"/>
                          </a:solidFill>
                          <a:latin typeface="Arial" panose="020B0604020202020204" pitchFamily="34" charset="0"/>
                          <a:ea typeface="Roboto Medium" charset="0"/>
                          <a:cs typeface="Arial" panose="020B0604020202020204" pitchFamily="34" charset="0"/>
                        </a:rPr>
                        <a:t>£3850.00</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85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21163C"/>
                          </a:solidFill>
                          <a:latin typeface="Arial" panose="020B0604020202020204" pitchFamily="34" charset="0"/>
                          <a:ea typeface="Roboto Medium" charset="0"/>
                          <a:cs typeface="Arial" panose="020B0604020202020204" pitchFamily="34" charset="0"/>
                        </a:rPr>
                        <a:t>Professional services: Training delivery &amp; support</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ea typeface="Roboto Medium" charset="0"/>
                          <a:cs typeface="Arial" panose="020B0604020202020204" pitchFamily="34" charset="0"/>
                        </a:rPr>
                        <a:t>£6750.00</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a:solidFill>
                            <a:schemeClr val="tx1"/>
                          </a:solidFill>
                          <a:latin typeface="Arial" panose="020B0604020202020204" pitchFamily="34" charset="0"/>
                          <a:ea typeface="Roboto Medium" charset="0"/>
                          <a:cs typeface="Arial" panose="020B0604020202020204" pitchFamily="34" charset="0"/>
                        </a:rPr>
                        <a:t>1 unit</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a:solidFill>
                            <a:srgbClr val="21163C"/>
                          </a:solidFill>
                          <a:latin typeface="Arial" panose="020B0604020202020204" pitchFamily="34" charset="0"/>
                          <a:ea typeface="Roboto Medium" charset="0"/>
                          <a:cs typeface="Arial" panose="020B0604020202020204" pitchFamily="34" charset="0"/>
                        </a:rPr>
                        <a:t>£6750.00</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8501">
                <a:tc>
                  <a:txBody>
                    <a:bodyPr/>
                    <a:lstStyle/>
                    <a:p>
                      <a:pPr algn="l"/>
                      <a:r>
                        <a:rPr lang="en-US" sz="1000" b="1" i="0">
                          <a:solidFill>
                            <a:srgbClr val="FF0046"/>
                          </a:solidFill>
                          <a:latin typeface="Arial" panose="020B0604020202020204" pitchFamily="34" charset="0"/>
                          <a:ea typeface="Roboto" charset="0"/>
                          <a:cs typeface="Arial" panose="020B0604020202020204" pitchFamily="34" charset="0"/>
                        </a:rPr>
                        <a:t>SUBTOTAL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100" b="1" spc="-50" baseline="0">
                        <a:solidFill>
                          <a:srgbClr val="FF0046"/>
                        </a:solidFill>
                        <a:latin typeface="Arial" panose="020B0604020202020204" pitchFamily="34" charset="0"/>
                        <a:ea typeface="Roboto Medium"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100" b="1" kern="1200" spc="-50" baseline="0">
                        <a:solidFill>
                          <a:srgbClr val="FF0046"/>
                        </a:solidFill>
                        <a:latin typeface="Arial" panose="020B0604020202020204" pitchFamily="34" charset="0"/>
                        <a:ea typeface="Roboto Medium"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kern="1200" spc="-50" baseline="0">
                          <a:solidFill>
                            <a:srgbClr val="FF0046"/>
                          </a:solidFill>
                          <a:latin typeface="Arial" panose="020B0604020202020204" pitchFamily="34" charset="0"/>
                          <a:ea typeface="Roboto Medium" charset="0"/>
                          <a:cs typeface="Arial" panose="020B0604020202020204" pitchFamily="34" charset="0"/>
                        </a:rPr>
                        <a:t>£10,600.00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6" name="Table 5">
            <a:extLst>
              <a:ext uri="{FF2B5EF4-FFF2-40B4-BE49-F238E27FC236}">
                <a16:creationId xmlns:a16="http://schemas.microsoft.com/office/drawing/2014/main" id="{258B431C-935C-CC17-9B4F-4D5375846888}"/>
              </a:ext>
            </a:extLst>
          </p:cNvPr>
          <p:cNvGraphicFramePr>
            <a:graphicFrameLocks noGrp="1"/>
          </p:cNvGraphicFramePr>
          <p:nvPr>
            <p:extLst>
              <p:ext uri="{D42A27DB-BD31-4B8C-83A1-F6EECF244321}">
                <p14:modId xmlns:p14="http://schemas.microsoft.com/office/powerpoint/2010/main" val="3416831888"/>
              </p:ext>
            </p:extLst>
          </p:nvPr>
        </p:nvGraphicFramePr>
        <p:xfrm>
          <a:off x="802175" y="3756633"/>
          <a:ext cx="10363202" cy="1474004"/>
        </p:xfrm>
        <a:graphic>
          <a:graphicData uri="http://schemas.openxmlformats.org/drawingml/2006/table">
            <a:tbl>
              <a:tblPr firstRow="1" bandRow="1">
                <a:effectLst/>
                <a:tableStyleId>{073A0DAA-6AF3-43AB-8588-CEC1D06C72B9}</a:tableStyleId>
              </a:tblPr>
              <a:tblGrid>
                <a:gridCol w="4924068">
                  <a:extLst>
                    <a:ext uri="{9D8B030D-6E8A-4147-A177-3AD203B41FA5}">
                      <a16:colId xmlns:a16="http://schemas.microsoft.com/office/drawing/2014/main" val="20000"/>
                    </a:ext>
                  </a:extLst>
                </a:gridCol>
                <a:gridCol w="1306400">
                  <a:extLst>
                    <a:ext uri="{9D8B030D-6E8A-4147-A177-3AD203B41FA5}">
                      <a16:colId xmlns:a16="http://schemas.microsoft.com/office/drawing/2014/main" val="20001"/>
                    </a:ext>
                  </a:extLst>
                </a:gridCol>
                <a:gridCol w="2066367">
                  <a:extLst>
                    <a:ext uri="{9D8B030D-6E8A-4147-A177-3AD203B41FA5}">
                      <a16:colId xmlns:a16="http://schemas.microsoft.com/office/drawing/2014/main" val="20002"/>
                    </a:ext>
                  </a:extLst>
                </a:gridCol>
                <a:gridCol w="2066367">
                  <a:extLst>
                    <a:ext uri="{9D8B030D-6E8A-4147-A177-3AD203B41FA5}">
                      <a16:colId xmlns:a16="http://schemas.microsoft.com/office/drawing/2014/main" val="20003"/>
                    </a:ext>
                  </a:extLst>
                </a:gridCol>
              </a:tblGrid>
              <a:tr h="368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spc="-70" baseline="0">
                          <a:solidFill>
                            <a:schemeClr val="bg1"/>
                          </a:solidFill>
                          <a:latin typeface="Arial" panose="020B0604020202020204" pitchFamily="34" charset="0"/>
                          <a:ea typeface="Roboto Medium" charset="0"/>
                          <a:cs typeface="Arial" panose="020B0604020202020204" pitchFamily="34" charset="0"/>
                        </a:rPr>
                        <a:t>Annual recurring Fees</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0F28"/>
                    </a:solidFill>
                  </a:tcPr>
                </a:tc>
                <a:extLst>
                  <a:ext uri="{0D108BD9-81ED-4DB2-BD59-A6C34878D82A}">
                    <a16:rowId xmlns:a16="http://schemas.microsoft.com/office/drawing/2014/main" val="3470924603"/>
                  </a:ext>
                </a:extLst>
              </a:tr>
              <a:tr h="368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a:solidFill>
                            <a:srgbClr val="21163C"/>
                          </a:solidFill>
                          <a:latin typeface="Arial" panose="020B0604020202020204" pitchFamily="34" charset="0"/>
                          <a:ea typeface="Roboto Medium" charset="0"/>
                          <a:cs typeface="Arial" panose="020B0604020202020204" pitchFamily="34" charset="0"/>
                        </a:rPr>
                        <a:t>Description</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spc="-70" baseline="0">
                          <a:solidFill>
                            <a:srgbClr val="21163C"/>
                          </a:solidFill>
                          <a:latin typeface="Arial" panose="020B0604020202020204" pitchFamily="34" charset="0"/>
                          <a:ea typeface="Roboto Medium" charset="0"/>
                          <a:cs typeface="Arial" panose="020B0604020202020204" pitchFamily="34" charset="0"/>
                        </a:rPr>
                        <a:t> </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sz="1200" b="1" i="0" spc="-70" baseline="0">
                        <a:solidFill>
                          <a:srgbClr val="21163C"/>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i="0" kern="1200">
                          <a:solidFill>
                            <a:srgbClr val="21163C"/>
                          </a:solidFill>
                          <a:latin typeface="Arial" panose="020B0604020202020204" pitchFamily="34" charset="0"/>
                          <a:ea typeface="Roboto Medium" charset="0"/>
                          <a:cs typeface="Arial" panose="020B0604020202020204" pitchFamily="34" charset="0"/>
                        </a:rPr>
                        <a:t>Price</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56485018"/>
                  </a:ext>
                </a:extLst>
              </a:tr>
              <a:tr h="3685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a:solidFill>
                            <a:srgbClr val="21163C"/>
                          </a:solidFill>
                          <a:latin typeface="Arial" panose="020B0604020202020204" pitchFamily="34" charset="0"/>
                          <a:ea typeface="Roboto Medium" charset="0"/>
                          <a:cs typeface="Arial" panose="020B0604020202020204" pitchFamily="34" charset="0"/>
                        </a:rPr>
                        <a:t>User license fees: Digital rostering &amp; mobile app</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000" b="0">
                        <a:solidFill>
                          <a:schemeClr val="tx1"/>
                        </a:solidFill>
                        <a:latin typeface="Arial" panose="020B0604020202020204" pitchFamily="34" charset="0"/>
                        <a:ea typeface="Roboto Medium" charset="0"/>
                        <a:cs typeface="Arial" panose="020B0604020202020204" pitchFamily="34" charset="0"/>
                      </a:endParaRP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000" b="0">
                          <a:solidFill>
                            <a:srgbClr val="21163C"/>
                          </a:solidFill>
                          <a:latin typeface="Arial" panose="020B0604020202020204" pitchFamily="34" charset="0"/>
                          <a:ea typeface="Roboto Medium" charset="0"/>
                          <a:cs typeface="Arial" panose="020B0604020202020204" pitchFamily="34" charset="0"/>
                        </a:rPr>
                        <a:t>£10,080.00</a:t>
                      </a:r>
                    </a:p>
                  </a:txBody>
                  <a:tcPr marL="45720" marR="4572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8501">
                <a:tc>
                  <a:txBody>
                    <a:bodyPr/>
                    <a:lstStyle/>
                    <a:p>
                      <a:pPr algn="l"/>
                      <a:r>
                        <a:rPr lang="en-US" sz="1000" b="1" i="0">
                          <a:solidFill>
                            <a:srgbClr val="FF0046"/>
                          </a:solidFill>
                          <a:latin typeface="Arial" panose="020B0604020202020204" pitchFamily="34" charset="0"/>
                          <a:ea typeface="Roboto" charset="0"/>
                          <a:cs typeface="Arial" panose="020B0604020202020204" pitchFamily="34" charset="0"/>
                        </a:rPr>
                        <a:t>SUBTOTAL</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100" b="1" spc="-50" baseline="0">
                        <a:solidFill>
                          <a:srgbClr val="FF0046"/>
                        </a:solidFill>
                        <a:latin typeface="Arial" panose="020B0604020202020204" pitchFamily="34" charset="0"/>
                        <a:ea typeface="Roboto Medium"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100" b="1" kern="1200" spc="-50" baseline="0">
                        <a:solidFill>
                          <a:srgbClr val="FF0046"/>
                        </a:solidFill>
                        <a:latin typeface="Arial" panose="020B0604020202020204" pitchFamily="34" charset="0"/>
                        <a:ea typeface="Roboto Medium" charset="0"/>
                        <a:cs typeface="Arial" panose="020B0604020202020204" pitchFamily="34" charset="0"/>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100" b="1" kern="1200" spc="-50" baseline="0">
                          <a:solidFill>
                            <a:srgbClr val="FF0046"/>
                          </a:solidFill>
                          <a:latin typeface="Arial" panose="020B0604020202020204" pitchFamily="34" charset="0"/>
                          <a:ea typeface="Roboto Medium" charset="0"/>
                          <a:cs typeface="Arial" panose="020B0604020202020204" pitchFamily="34" charset="0"/>
                        </a:rPr>
                        <a:t>£10,080.00</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graphicFrame>
        <p:nvGraphicFramePr>
          <p:cNvPr id="7" name="Table 6">
            <a:extLst>
              <a:ext uri="{FF2B5EF4-FFF2-40B4-BE49-F238E27FC236}">
                <a16:creationId xmlns:a16="http://schemas.microsoft.com/office/drawing/2014/main" id="{02A17F9B-0815-26F2-25B4-C956A7B0E000}"/>
              </a:ext>
            </a:extLst>
          </p:cNvPr>
          <p:cNvGraphicFramePr>
            <a:graphicFrameLocks noGrp="1"/>
          </p:cNvGraphicFramePr>
          <p:nvPr>
            <p:extLst>
              <p:ext uri="{D42A27DB-BD31-4B8C-83A1-F6EECF244321}">
                <p14:modId xmlns:p14="http://schemas.microsoft.com/office/powerpoint/2010/main" val="4223702098"/>
              </p:ext>
            </p:extLst>
          </p:nvPr>
        </p:nvGraphicFramePr>
        <p:xfrm>
          <a:off x="802175" y="5391817"/>
          <a:ext cx="10363202" cy="368501"/>
        </p:xfrm>
        <a:graphic>
          <a:graphicData uri="http://schemas.openxmlformats.org/drawingml/2006/table">
            <a:tbl>
              <a:tblPr firstRow="1" bandRow="1">
                <a:effectLst/>
                <a:tableStyleId>{073A0DAA-6AF3-43AB-8588-CEC1D06C72B9}</a:tableStyleId>
              </a:tblPr>
              <a:tblGrid>
                <a:gridCol w="8296835">
                  <a:extLst>
                    <a:ext uri="{9D8B030D-6E8A-4147-A177-3AD203B41FA5}">
                      <a16:colId xmlns:a16="http://schemas.microsoft.com/office/drawing/2014/main" val="20000"/>
                    </a:ext>
                  </a:extLst>
                </a:gridCol>
                <a:gridCol w="2066367">
                  <a:extLst>
                    <a:ext uri="{9D8B030D-6E8A-4147-A177-3AD203B41FA5}">
                      <a16:colId xmlns:a16="http://schemas.microsoft.com/office/drawing/2014/main" val="20003"/>
                    </a:ext>
                  </a:extLst>
                </a:gridCol>
              </a:tblGrid>
              <a:tr h="368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spc="-40" baseline="0">
                          <a:solidFill>
                            <a:schemeClr val="bg1"/>
                          </a:solidFill>
                          <a:latin typeface="Arial" panose="020B0604020202020204" pitchFamily="34" charset="0"/>
                          <a:ea typeface="Roboto Medium" charset="0"/>
                          <a:cs typeface="Arial" panose="020B0604020202020204" pitchFamily="34" charset="0"/>
                        </a:rPr>
                        <a:t>TOTAL </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0046"/>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kern="1200" spc="-50" baseline="0">
                          <a:solidFill>
                            <a:schemeClr val="bg1"/>
                          </a:solidFill>
                          <a:latin typeface="Arial" panose="020B0604020202020204" pitchFamily="34" charset="0"/>
                          <a:ea typeface="Roboto Medium" charset="0"/>
                          <a:cs typeface="Arial" panose="020B0604020202020204" pitchFamily="34" charset="0"/>
                        </a:rPr>
                        <a:t>£20,680.00</a:t>
                      </a:r>
                    </a:p>
                  </a:txBody>
                  <a:tcPr marL="45720" marR="4572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0046"/>
                    </a:solidFill>
                  </a:tcPr>
                </a:tc>
                <a:extLst>
                  <a:ext uri="{0D108BD9-81ED-4DB2-BD59-A6C34878D82A}">
                    <a16:rowId xmlns:a16="http://schemas.microsoft.com/office/drawing/2014/main" val="3470924603"/>
                  </a:ext>
                </a:extLst>
              </a:tr>
            </a:tbl>
          </a:graphicData>
        </a:graphic>
      </p:graphicFrame>
    </p:spTree>
    <p:extLst>
      <p:ext uri="{BB962C8B-B14F-4D97-AF65-F5344CB8AC3E}">
        <p14:creationId xmlns:p14="http://schemas.microsoft.com/office/powerpoint/2010/main" val="2519447101"/>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911D-9FF2-F4DA-5925-0A76061B94A8}"/>
              </a:ext>
            </a:extLst>
          </p:cNvPr>
          <p:cNvSpPr>
            <a:spLocks noGrp="1"/>
          </p:cNvSpPr>
          <p:nvPr>
            <p:ph type="title"/>
          </p:nvPr>
        </p:nvSpPr>
        <p:spPr/>
        <p:txBody>
          <a:bodyPr/>
          <a:lstStyle/>
          <a:p>
            <a:r>
              <a:rPr lang="en-GB">
                <a:latin typeface="Arial"/>
                <a:cs typeface="Arial"/>
              </a:rPr>
              <a:t>Questions?</a:t>
            </a:r>
            <a:endParaRPr lang="en-US"/>
          </a:p>
        </p:txBody>
      </p:sp>
    </p:spTree>
    <p:extLst>
      <p:ext uri="{BB962C8B-B14F-4D97-AF65-F5344CB8AC3E}">
        <p14:creationId xmlns:p14="http://schemas.microsoft.com/office/powerpoint/2010/main" val="1028428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EE3A70-A9B5-F230-07D5-6A98F0D3D22D}"/>
              </a:ext>
            </a:extLst>
          </p:cNvPr>
          <p:cNvSpPr>
            <a:spLocks noGrp="1"/>
          </p:cNvSpPr>
          <p:nvPr>
            <p:ph type="body" sz="half" idx="14"/>
          </p:nvPr>
        </p:nvSpPr>
        <p:spPr>
          <a:xfrm>
            <a:off x="830886" y="2141232"/>
            <a:ext cx="4041151" cy="3764268"/>
          </a:xfrm>
        </p:spPr>
        <p:txBody>
          <a:bodyPr>
            <a:noAutofit/>
          </a:bodyPr>
          <a:lstStyle/>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lnSpc>
                <a:spcPct val="110000"/>
              </a:lnSpc>
              <a:buFont typeface="Arial" panose="020B0604020202020204" pitchFamily="34" charset="0"/>
              <a:buChar char="•"/>
            </a:pPr>
            <a:r>
              <a:rPr lang="en-GB" sz="2400" b="1" spc="-150">
                <a:solidFill>
                  <a:srgbClr val="0F0F28"/>
                </a:solidFill>
              </a:rPr>
              <a:t>Bullet listed</a:t>
            </a:r>
          </a:p>
          <a:p>
            <a:pPr marL="171450" indent="-171450">
              <a:buFont typeface="Arial" panose="020B0604020202020204" pitchFamily="34" charset="0"/>
              <a:buChar char="•"/>
            </a:pPr>
            <a:endParaRPr lang="en-GB"/>
          </a:p>
        </p:txBody>
      </p:sp>
      <p:sp>
        <p:nvSpPr>
          <p:cNvPr id="2" name="Title 1">
            <a:extLst>
              <a:ext uri="{FF2B5EF4-FFF2-40B4-BE49-F238E27FC236}">
                <a16:creationId xmlns:a16="http://schemas.microsoft.com/office/drawing/2014/main" id="{DB74E4EA-A6A7-AE40-B50C-58335E8F5F09}"/>
              </a:ext>
            </a:extLst>
          </p:cNvPr>
          <p:cNvSpPr>
            <a:spLocks noGrp="1"/>
          </p:cNvSpPr>
          <p:nvPr>
            <p:ph type="title"/>
          </p:nvPr>
        </p:nvSpPr>
        <p:spPr>
          <a:xfrm>
            <a:off x="830887" y="815370"/>
            <a:ext cx="5133976" cy="1050224"/>
          </a:xfrm>
        </p:spPr>
        <p:txBody>
          <a:bodyPr/>
          <a:lstStyle/>
          <a:p>
            <a:r>
              <a:rPr lang="en-GB" dirty="0"/>
              <a:t>Next steps &amp; agreed actions.</a:t>
            </a:r>
            <a:endParaRPr lang="en-US" dirty="0"/>
          </a:p>
        </p:txBody>
      </p:sp>
    </p:spTree>
    <p:extLst>
      <p:ext uri="{BB962C8B-B14F-4D97-AF65-F5344CB8AC3E}">
        <p14:creationId xmlns:p14="http://schemas.microsoft.com/office/powerpoint/2010/main" val="122850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0DBF-F342-D0DC-3E96-1785B9AC66BF}"/>
              </a:ext>
            </a:extLst>
          </p:cNvPr>
          <p:cNvSpPr>
            <a:spLocks noGrp="1"/>
          </p:cNvSpPr>
          <p:nvPr>
            <p:ph type="title"/>
          </p:nvPr>
        </p:nvSpPr>
        <p:spPr/>
        <p:txBody>
          <a:bodyPr>
            <a:noAutofit/>
          </a:bodyPr>
          <a:lstStyle/>
          <a:p>
            <a:r>
              <a:rPr lang="en-GB" dirty="0"/>
              <a:t>Start with the end in mind.</a:t>
            </a:r>
          </a:p>
        </p:txBody>
      </p:sp>
    </p:spTree>
    <p:extLst>
      <p:ext uri="{BB962C8B-B14F-4D97-AF65-F5344CB8AC3E}">
        <p14:creationId xmlns:p14="http://schemas.microsoft.com/office/powerpoint/2010/main" val="198341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74A3-B675-E96A-2D6C-B78D8CF2BB1B}"/>
              </a:ext>
            </a:extLst>
          </p:cNvPr>
          <p:cNvSpPr>
            <a:spLocks noGrp="1"/>
          </p:cNvSpPr>
          <p:nvPr>
            <p:ph type="ctrTitle"/>
          </p:nvPr>
        </p:nvSpPr>
        <p:spPr>
          <a:xfrm>
            <a:off x="727602" y="1585472"/>
            <a:ext cx="6930338" cy="1715079"/>
          </a:xfrm>
        </p:spPr>
        <p:txBody>
          <a:bodyPr/>
          <a:lstStyle/>
          <a:p>
            <a:endParaRPr lang="en-GB" dirty="0"/>
          </a:p>
        </p:txBody>
      </p:sp>
      <p:sp>
        <p:nvSpPr>
          <p:cNvPr id="3" name="Title 1">
            <a:extLst>
              <a:ext uri="{FF2B5EF4-FFF2-40B4-BE49-F238E27FC236}">
                <a16:creationId xmlns:a16="http://schemas.microsoft.com/office/drawing/2014/main" id="{C0198740-33E1-BA9B-15A3-82BEA386AB0A}"/>
              </a:ext>
            </a:extLst>
          </p:cNvPr>
          <p:cNvSpPr txBox="1">
            <a:spLocks/>
          </p:cNvSpPr>
          <p:nvPr/>
        </p:nvSpPr>
        <p:spPr>
          <a:xfrm>
            <a:off x="727602" y="4604044"/>
            <a:ext cx="6617478" cy="1050224"/>
          </a:xfrm>
          <a:prstGeom prst="rect">
            <a:avLst/>
          </a:prstGeom>
        </p:spPr>
        <p:txBody>
          <a:bodyPr vert="horz" lIns="91440" tIns="45720" rIns="91440" bIns="45720" rtlCol="0" anchor="t" anchorCtr="0">
            <a:normAutofit fontScale="40000" lnSpcReduction="20000"/>
          </a:bodyPr>
          <a:lstStyle>
            <a:lvl1pPr marL="0" algn="l" defTabSz="914400" rtl="0" eaLnBrk="1" fontAlgn="t" latinLnBrk="0" hangingPunct="1">
              <a:lnSpc>
                <a:spcPct val="80000"/>
              </a:lnSpc>
              <a:spcBef>
                <a:spcPct val="0"/>
              </a:spcBef>
              <a:buNone/>
              <a:defRPr lang="en-US" sz="9000" b="1" i="0" kern="1200" spc="-700" dirty="0">
                <a:solidFill>
                  <a:schemeClr val="bg1"/>
                </a:solidFill>
                <a:latin typeface="Arial" panose="020B0604020202020204" pitchFamily="34" charset="0"/>
                <a:ea typeface="+mn-ea"/>
                <a:cs typeface="Arial" panose="020B0604020202020204" pitchFamily="34" charset="0"/>
              </a:defRPr>
            </a:lvl1pPr>
          </a:lstStyle>
          <a:p>
            <a:pPr>
              <a:lnSpc>
                <a:spcPct val="120000"/>
              </a:lnSpc>
            </a:pPr>
            <a:r>
              <a:rPr lang="en-GB" spc="-150" dirty="0"/>
              <a:t>It’s a rota…and a geek thing</a:t>
            </a:r>
          </a:p>
        </p:txBody>
      </p:sp>
      <p:pic>
        <p:nvPicPr>
          <p:cNvPr id="5" name="Graphic 4">
            <a:extLst>
              <a:ext uri="{FF2B5EF4-FFF2-40B4-BE49-F238E27FC236}">
                <a16:creationId xmlns:a16="http://schemas.microsoft.com/office/drawing/2014/main" id="{EF45FFC7-A89A-C373-03DD-555AC57737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92771" y="5122045"/>
            <a:ext cx="1142975" cy="45719"/>
          </a:xfrm>
          <a:prstGeom prst="rect">
            <a:avLst/>
          </a:prstGeom>
        </p:spPr>
      </p:pic>
      <p:pic>
        <p:nvPicPr>
          <p:cNvPr id="7" name="Graphic 6">
            <a:extLst>
              <a:ext uri="{FF2B5EF4-FFF2-40B4-BE49-F238E27FC236}">
                <a16:creationId xmlns:a16="http://schemas.microsoft.com/office/drawing/2014/main" id="{D48670EC-F5CE-AC10-0A67-E97E8BF0E7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4475" y="4743580"/>
            <a:ext cx="1159071" cy="394084"/>
          </a:xfrm>
          <a:prstGeom prst="rect">
            <a:avLst/>
          </a:prstGeom>
        </p:spPr>
      </p:pic>
    </p:spTree>
    <p:extLst>
      <p:ext uri="{BB962C8B-B14F-4D97-AF65-F5344CB8AC3E}">
        <p14:creationId xmlns:p14="http://schemas.microsoft.com/office/powerpoint/2010/main" val="371575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0DBF-F342-D0DC-3E96-1785B9AC66BF}"/>
              </a:ext>
            </a:extLst>
          </p:cNvPr>
          <p:cNvSpPr>
            <a:spLocks noGrp="1"/>
          </p:cNvSpPr>
          <p:nvPr>
            <p:ph type="title"/>
          </p:nvPr>
        </p:nvSpPr>
        <p:spPr>
          <a:xfrm>
            <a:off x="838200" y="2560635"/>
            <a:ext cx="5673918" cy="1325563"/>
          </a:xfrm>
        </p:spPr>
        <p:txBody>
          <a:bodyPr>
            <a:noAutofit/>
          </a:bodyPr>
          <a:lstStyle/>
          <a:p>
            <a:r>
              <a:rPr lang="en-GB" dirty="0"/>
              <a:t>Who we are…</a:t>
            </a:r>
          </a:p>
        </p:txBody>
      </p:sp>
    </p:spTree>
    <p:extLst>
      <p:ext uri="{BB962C8B-B14F-4D97-AF65-F5344CB8AC3E}">
        <p14:creationId xmlns:p14="http://schemas.microsoft.com/office/powerpoint/2010/main" val="73092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43A180-D427-4335-027E-95F0B2BBBF8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3478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floor, indoor, ceiling&#10;&#10;Description automatically generated">
            <a:extLst>
              <a:ext uri="{FF2B5EF4-FFF2-40B4-BE49-F238E27FC236}">
                <a16:creationId xmlns:a16="http://schemas.microsoft.com/office/drawing/2014/main" id="{046D14F3-C36A-3FDD-AA73-C717E32B80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
          <a:stretch/>
        </p:blipFill>
        <p:spPr>
          <a:xfrm>
            <a:off x="0" y="0"/>
            <a:ext cx="12192000" cy="6858000"/>
          </a:xfrm>
          <a:prstGeom prst="rect">
            <a:avLst/>
          </a:prstGeom>
        </p:spPr>
      </p:pic>
    </p:spTree>
    <p:extLst>
      <p:ext uri="{BB962C8B-B14F-4D97-AF65-F5344CB8AC3E}">
        <p14:creationId xmlns:p14="http://schemas.microsoft.com/office/powerpoint/2010/main" val="78819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8800</TotalTime>
  <Words>6836</Words>
  <Application>Microsoft Macintosh PowerPoint</Application>
  <PresentationFormat>Widescreen</PresentationFormat>
  <Paragraphs>666</Paragraphs>
  <Slides>60</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BrandonGrotesque-Black</vt:lpstr>
      <vt:lpstr>Calibri</vt:lpstr>
      <vt:lpstr>Helvetica Neue</vt:lpstr>
      <vt:lpstr>Open Sans</vt:lpstr>
      <vt:lpstr>Open Sans Semibold</vt:lpstr>
      <vt:lpstr>Source Sans Pro</vt:lpstr>
      <vt:lpstr>Source Sans Pro Light</vt:lpstr>
      <vt:lpstr>Office Theme</vt:lpstr>
      <vt:lpstr>Changing Scheduling. For good.</vt:lpstr>
      <vt:lpstr>Changing Scheduling. For good.</vt:lpstr>
      <vt:lpstr>PowerPoint Presentation</vt:lpstr>
      <vt:lpstr>Who we are -  Your team intro.</vt:lpstr>
      <vt:lpstr>Meet your team.</vt:lpstr>
      <vt:lpstr>Start with the end in mind.</vt:lpstr>
      <vt:lpstr>Who we are…</vt:lpstr>
      <vt:lpstr>PowerPoint Presentation</vt:lpstr>
      <vt:lpstr>PowerPoint Presentation</vt:lpstr>
      <vt:lpstr>Our history.</vt:lpstr>
      <vt:lpstr>Where did we come from?</vt:lpstr>
      <vt:lpstr>Where did we come from?</vt:lpstr>
      <vt:lpstr>Our partners.</vt:lpstr>
      <vt:lpstr>Our Partners.</vt:lpstr>
      <vt:lpstr>Our Customers.</vt:lpstr>
      <vt:lpstr>Our Customers.</vt:lpstr>
      <vt:lpstr>The current landscape.</vt:lpstr>
      <vt:lpstr>PowerPoint Presentation</vt:lpstr>
      <vt:lpstr>PowerPoint Presentation</vt:lpstr>
      <vt:lpstr>Our approach.</vt:lpstr>
      <vt:lpstr>Scheduling is inherently complex. </vt:lpstr>
      <vt:lpstr>The geeky stuff behind the scenes.</vt:lpstr>
      <vt:lpstr>The geeky stuff behind the scenes.</vt:lpstr>
      <vt:lpstr>PowerPoint Presentation</vt:lpstr>
      <vt:lpstr>PowerPoint Presentation</vt:lpstr>
      <vt:lpstr>PowerPoint Presentation</vt:lpstr>
      <vt:lpstr>Our solutions.</vt:lpstr>
      <vt:lpstr>Our solutions.</vt:lpstr>
      <vt:lpstr>PowerPoint Presentation</vt:lpstr>
      <vt:lpstr>PowerPoint Presentation</vt:lpstr>
      <vt:lpstr>Our solutions.</vt:lpstr>
      <vt:lpstr>PowerPoint Presentation</vt:lpstr>
      <vt:lpstr>PowerPoint Presentation</vt:lpstr>
      <vt:lpstr>PowerPoint Presentation</vt:lpstr>
      <vt:lpstr>Demo.</vt:lpstr>
      <vt:lpstr>Implementation approach.</vt:lpstr>
      <vt:lpstr>Our Approach.</vt:lpstr>
      <vt:lpstr>What we need to make this successful…</vt:lpstr>
      <vt:lpstr>Implementation timeline.</vt:lpstr>
      <vt:lpstr>A Typical Implementation Timeline.</vt:lpstr>
      <vt:lpstr>Independent Scores &amp; Awards.</vt:lpstr>
      <vt:lpstr>Case Studies.</vt:lpstr>
      <vt:lpstr>Merlin</vt:lpstr>
      <vt:lpstr>Merlin</vt:lpstr>
      <vt:lpstr>Ashford St Peters Hospital NHS Trust</vt:lpstr>
      <vt:lpstr>Ashford St Peters Hospital NHS Trust </vt:lpstr>
      <vt:lpstr>William Hill  </vt:lpstr>
      <vt:lpstr>William Hill</vt:lpstr>
      <vt:lpstr>Lush</vt:lpstr>
      <vt:lpstr>Lush</vt:lpstr>
      <vt:lpstr>Ongoing Partnership  &amp; Support.</vt:lpstr>
      <vt:lpstr>PowerPoint Presentation</vt:lpstr>
      <vt:lpstr>The Geeks behind the scenes.</vt:lpstr>
      <vt:lpstr>Living the Geek life.</vt:lpstr>
      <vt:lpstr>ROI &amp; Costs.</vt:lpstr>
      <vt:lpstr>Rotageek &amp; XXX.</vt:lpstr>
      <vt:lpstr>Pricing.</vt:lpstr>
      <vt:lpstr>Questions?</vt:lpstr>
      <vt:lpstr>Next steps &amp; agreed actions.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Walker</dc:creator>
  <cp:lastModifiedBy>Stefanie Carr</cp:lastModifiedBy>
  <cp:revision>54</cp:revision>
  <cp:lastPrinted>2022-05-23T08:49:07Z</cp:lastPrinted>
  <dcterms:created xsi:type="dcterms:W3CDTF">2022-03-14T14:49:41Z</dcterms:created>
  <dcterms:modified xsi:type="dcterms:W3CDTF">2022-07-12T09:37:48Z</dcterms:modified>
</cp:coreProperties>
</file>